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39" r:id="rId3"/>
    <p:sldId id="277" r:id="rId4"/>
    <p:sldId id="259" r:id="rId5"/>
    <p:sldId id="261" r:id="rId6"/>
    <p:sldId id="263" r:id="rId7"/>
    <p:sldId id="265" r:id="rId8"/>
    <p:sldId id="267" r:id="rId9"/>
    <p:sldId id="269" r:id="rId10"/>
    <p:sldId id="271" r:id="rId11"/>
    <p:sldId id="273" r:id="rId12"/>
    <p:sldId id="275" r:id="rId13"/>
    <p:sldId id="279" r:id="rId14"/>
    <p:sldId id="281" r:id="rId15"/>
    <p:sldId id="284" r:id="rId16"/>
    <p:sldId id="286" r:id="rId17"/>
    <p:sldId id="290" r:id="rId18"/>
    <p:sldId id="340" r:id="rId19"/>
    <p:sldId id="292" r:id="rId20"/>
    <p:sldId id="294" r:id="rId21"/>
    <p:sldId id="296" r:id="rId22"/>
    <p:sldId id="298" r:id="rId23"/>
    <p:sldId id="300" r:id="rId24"/>
    <p:sldId id="302" r:id="rId25"/>
    <p:sldId id="304" r:id="rId26"/>
    <p:sldId id="306" r:id="rId27"/>
    <p:sldId id="344" r:id="rId28"/>
    <p:sldId id="342" r:id="rId29"/>
    <p:sldId id="308" r:id="rId30"/>
    <p:sldId id="310" r:id="rId31"/>
    <p:sldId id="312" r:id="rId32"/>
    <p:sldId id="314" r:id="rId33"/>
    <p:sldId id="316" r:id="rId34"/>
    <p:sldId id="318" r:id="rId35"/>
    <p:sldId id="346" r:id="rId36"/>
    <p:sldId id="320" r:id="rId37"/>
    <p:sldId id="348" r:id="rId38"/>
    <p:sldId id="322" r:id="rId39"/>
    <p:sldId id="350" r:id="rId40"/>
    <p:sldId id="324" r:id="rId41"/>
    <p:sldId id="326" r:id="rId42"/>
    <p:sldId id="328" r:id="rId43"/>
    <p:sldId id="330" r:id="rId44"/>
    <p:sldId id="332" r:id="rId45"/>
    <p:sldId id="336" r:id="rId46"/>
    <p:sldId id="33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1DD8C-120F-44F0-963C-CF1E3EC70E91}" type="datetimeFigureOut">
              <a:rPr lang="en-US" smtClean="0"/>
              <a:pPr/>
              <a:t>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DC90D-D29C-49D1-ADC8-5D177DF067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982B4D8-7952-434A-9CB5-AAEB940DCF0E}" type="slidenum">
              <a:rPr lang="en-GB"/>
              <a:pPr/>
              <a:t>17</a:t>
            </a:fld>
            <a:endParaRPr lang="en-GB"/>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2813" y="4343400"/>
            <a:ext cx="5032375" cy="4114800"/>
          </a:xfrm>
          <a:noFill/>
          <a:ln/>
        </p:spPr>
        <p:txBody>
          <a:bodyPr/>
          <a:lstStyle/>
          <a:p>
            <a:pPr eaLnBrk="1" hangingPunct="1"/>
            <a:r>
              <a:rPr lang="en-AU" smtClean="0"/>
              <a:t>This needs </a:t>
            </a:r>
            <a:r>
              <a:rPr lang="en-AU" b="1" u="sng" smtClean="0"/>
              <a:t>HUGE!!!</a:t>
            </a:r>
            <a:r>
              <a:rPr lang="en-AU" smtClean="0"/>
              <a:t> emphasis as it is so important both legally and for communication between all clinicians.</a:t>
            </a:r>
          </a:p>
          <a:p>
            <a:pPr eaLnBrk="1" hangingPunct="1"/>
            <a:endParaRPr lang="en-AU" smtClean="0"/>
          </a:p>
          <a:p>
            <a:pPr eaLnBrk="1" hangingPunct="1"/>
            <a:r>
              <a:rPr lang="en-AU" b="1" smtClean="0"/>
              <a:t>Emphasize ++++++++</a:t>
            </a:r>
          </a:p>
          <a:p>
            <a:pPr eaLnBrk="1" hangingPunct="1"/>
            <a:endParaRPr lang="en-AU" b="1" smtClean="0"/>
          </a:p>
          <a:p>
            <a:pPr eaLnBrk="1" hangingPunct="1"/>
            <a:r>
              <a:rPr lang="en-AU" b="1" smtClean="0"/>
              <a:t>This is BEST PRACTICE.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F5C0D3B-DB55-4057-8D19-29F2BE3FCEA1}" type="slidenum">
              <a:rPr lang="en-GB"/>
              <a:pPr/>
              <a:t>34</a:t>
            </a:fld>
            <a:endParaRPr lang="en-GB"/>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2813" y="4343400"/>
            <a:ext cx="5032375" cy="4114800"/>
          </a:xfrm>
          <a:noFill/>
          <a:ln/>
        </p:spPr>
        <p:txBody>
          <a:bodyPr/>
          <a:lstStyle/>
          <a:p>
            <a:pPr eaLnBrk="1" hangingPunct="1"/>
            <a:r>
              <a:rPr lang="en-AU" smtClean="0"/>
              <a:t>If you draw a line at the peak of the contraction the deceleration will be occurring at the same time</a:t>
            </a:r>
          </a:p>
          <a:p>
            <a:pPr eaLnBrk="1" hangingPunct="1"/>
            <a:endParaRPr lang="en-AU" smtClean="0"/>
          </a:p>
          <a:p>
            <a:pPr eaLnBrk="1" hangingPunct="1"/>
            <a:r>
              <a:rPr lang="en-AU" smtClean="0"/>
              <a:t>In this case you may point out that there is a decrease in variability which is short lived (~20 mins) </a:t>
            </a:r>
          </a:p>
          <a:p>
            <a:pPr eaLnBrk="1" hangingPunct="1"/>
            <a:r>
              <a:rPr lang="en-AU" smtClean="0"/>
              <a:t>and this is common with fetal sleep (when early decelerations also occur)</a:t>
            </a:r>
          </a:p>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20B83FA-5796-4D58-BA67-8D407062E359}" type="slidenum">
              <a:rPr lang="en-GB"/>
              <a:pPr/>
              <a:t>35</a:t>
            </a:fld>
            <a:endParaRPr lang="en-GB"/>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xfrm>
            <a:off x="912813" y="4343400"/>
            <a:ext cx="5032375" cy="4114800"/>
          </a:xfrm>
          <a:noFill/>
          <a:ln/>
        </p:spPr>
        <p:txBody>
          <a:bodyPr/>
          <a:lstStyle/>
          <a:p>
            <a:pPr eaLnBrk="1" hangingPunct="1"/>
            <a:r>
              <a:rPr lang="en-AU" smtClean="0"/>
              <a:t>Parasympathetic nervous system slows the fetal heart rate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F96EE87-4366-44F7-B88C-548B4FD4AA07}" type="slidenum">
              <a:rPr lang="en-GB"/>
              <a:pPr/>
              <a:t>37</a:t>
            </a:fld>
            <a:endParaRPr lang="en-GB"/>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xfrm>
            <a:off x="912813" y="4343400"/>
            <a:ext cx="5032375" cy="4114800"/>
          </a:xfrm>
          <a:noFill/>
          <a:ln/>
        </p:spPr>
        <p:txBody>
          <a:bodyPr/>
          <a:lstStyle/>
          <a:p>
            <a:pPr eaLnBrk="1" hangingPunct="1"/>
            <a:r>
              <a:rPr lang="en-AU" smtClean="0"/>
              <a:t>These late decelerations ‘party’ in a group together.</a:t>
            </a:r>
          </a:p>
          <a:p>
            <a:pPr eaLnBrk="1" hangingPunct="1"/>
            <a:r>
              <a:rPr lang="en-AU" smtClean="0"/>
              <a:t>It could be likened to the fetus ‘running on empty’.</a:t>
            </a:r>
          </a:p>
          <a:p>
            <a:pPr eaLnBrk="1" hangingPunct="1"/>
            <a:endParaRPr lang="en-AU" smtClean="0"/>
          </a:p>
          <a:p>
            <a:pPr eaLnBrk="1" hangingPunct="1"/>
            <a:r>
              <a:rPr lang="en-AU" smtClean="0"/>
              <a:t>The % of fetuses that are acidotic is about 1 in 3 where there are late decelerations.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7F8EB68-87A2-4329-AB1F-AC5DBEE0D263}" type="slidenum">
              <a:rPr lang="en-GB"/>
              <a:pPr/>
              <a:t>39</a:t>
            </a:fld>
            <a:endParaRPr lang="en-GB"/>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xfrm>
            <a:off x="912813" y="4343400"/>
            <a:ext cx="5032375" cy="4114800"/>
          </a:xfrm>
          <a:noFill/>
          <a:ln/>
        </p:spPr>
        <p:txBody>
          <a:bodyPr/>
          <a:lstStyle/>
          <a:p>
            <a:pPr eaLnBrk="1" hangingPunct="1"/>
            <a:r>
              <a:rPr lang="en-AU" smtClean="0"/>
              <a:t>RCOG describe two types of variables, typical and atypical and both will be covered</a:t>
            </a:r>
          </a:p>
          <a:p>
            <a:pPr eaLnBrk="1" hangingPunct="1"/>
            <a:endParaRPr lang="en-AU" smtClean="0"/>
          </a:p>
          <a:p>
            <a:pPr eaLnBrk="1" hangingPunct="1"/>
            <a:r>
              <a:rPr lang="en-AU" smtClean="0"/>
              <a:t>These are the most common decelerations seen in labour.</a:t>
            </a:r>
          </a:p>
          <a:p>
            <a:pPr eaLnBrk="1" hangingPunct="1"/>
            <a:endParaRPr lang="en-AU" smtClean="0"/>
          </a:p>
          <a:p>
            <a:pPr eaLnBrk="1" hangingPunct="1"/>
            <a:r>
              <a:rPr lang="en-AU" smtClean="0"/>
              <a:t>The W and M types often means that there is a “late” component.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58FF2B7-DC65-4CD1-861E-E39608550366}" type="slidenum">
              <a:rPr lang="en-GB"/>
              <a:pPr/>
              <a:t>40</a:t>
            </a:fld>
            <a:endParaRPr lang="en-GB"/>
          </a:p>
        </p:txBody>
      </p:sp>
      <p:sp>
        <p:nvSpPr>
          <p:cNvPr id="73731" name="Rectangle 2"/>
          <p:cNvSpPr>
            <a:spLocks noGrp="1" noRot="1" noChangeAspect="1" noChangeArrowheads="1" noTextEdit="1"/>
          </p:cNvSpPr>
          <p:nvPr>
            <p:ph type="sldImg"/>
          </p:nvPr>
        </p:nvSpPr>
        <p:spPr>
          <a:xfrm>
            <a:off x="1141413" y="684213"/>
            <a:ext cx="4575175" cy="3430587"/>
          </a:xfrm>
          <a:ln/>
        </p:spPr>
      </p:sp>
      <p:sp>
        <p:nvSpPr>
          <p:cNvPr id="73732" name="Rectangle 3"/>
          <p:cNvSpPr>
            <a:spLocks noGrp="1" noChangeArrowheads="1"/>
          </p:cNvSpPr>
          <p:nvPr>
            <p:ph type="body" idx="1"/>
          </p:nvPr>
        </p:nvSpPr>
        <p:spPr>
          <a:xfrm>
            <a:off x="914400" y="4341813"/>
            <a:ext cx="5029200" cy="4116387"/>
          </a:xfrm>
          <a:noFill/>
          <a:ln/>
        </p:spPr>
        <p:txBody>
          <a:bodyPr/>
          <a:lstStyle/>
          <a:p>
            <a:pPr eaLnBrk="1" hangingPunct="1"/>
            <a:r>
              <a:rPr lang="en-AU" smtClean="0"/>
              <a:t> Dr C Bravado was developed as </a:t>
            </a:r>
            <a:r>
              <a:rPr lang="en-AU" b="1" u="sng" smtClean="0"/>
              <a:t>a tool for interpretation of intrapartum FHR patterns</a:t>
            </a:r>
            <a:r>
              <a:rPr lang="en-AU" smtClean="0"/>
              <a:t> and thanks to ALSO for allowing us to use the mnemonic.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EED2EC0-3C2E-4FF8-B920-B8EC96578188}" type="slidenum">
              <a:rPr lang="en-GB"/>
              <a:pPr/>
              <a:t>43</a:t>
            </a:fld>
            <a:endParaRPr lang="en-GB"/>
          </a:p>
        </p:txBody>
      </p:sp>
      <p:sp>
        <p:nvSpPr>
          <p:cNvPr id="74755" name="Rectangle 2"/>
          <p:cNvSpPr>
            <a:spLocks noGrp="1" noRot="1" noChangeAspect="1" noChangeArrowheads="1" noTextEdit="1"/>
          </p:cNvSpPr>
          <p:nvPr>
            <p:ph type="sldImg"/>
          </p:nvPr>
        </p:nvSpPr>
        <p:spPr>
          <a:xfrm>
            <a:off x="1144588" y="685800"/>
            <a:ext cx="4573587" cy="3430588"/>
          </a:xfrm>
          <a:ln/>
        </p:spPr>
      </p:sp>
      <p:sp>
        <p:nvSpPr>
          <p:cNvPr id="74756" name="Rectangle 3"/>
          <p:cNvSpPr>
            <a:spLocks noGrp="1" noChangeArrowheads="1"/>
          </p:cNvSpPr>
          <p:nvPr>
            <p:ph type="body" idx="1"/>
          </p:nvPr>
        </p:nvSpPr>
        <p:spPr>
          <a:xfrm>
            <a:off x="912813" y="4344988"/>
            <a:ext cx="5032375" cy="4113212"/>
          </a:xfrm>
          <a:noFill/>
          <a:ln/>
        </p:spPr>
        <p:txBody>
          <a:bodyPr/>
          <a:lstStyle/>
          <a:p>
            <a:pPr eaLnBrk="1" hangingPunct="1"/>
            <a:r>
              <a:rPr lang="en-US" smtClean="0"/>
              <a:t>Change position L lateral preferably</a:t>
            </a:r>
          </a:p>
          <a:p>
            <a:pPr eaLnBrk="1" hangingPunct="1"/>
            <a:r>
              <a:rPr lang="en-US" smtClean="0"/>
              <a:t>Check BP 500mls crystalloid if appropriate</a:t>
            </a:r>
          </a:p>
          <a:p>
            <a:pPr eaLnBrk="1" hangingPunct="1"/>
            <a:endParaRPr lang="en-US" smtClean="0"/>
          </a:p>
          <a:p>
            <a:pPr eaLnBrk="1" hangingPunct="1"/>
            <a:r>
              <a:rPr lang="en-US" smtClean="0"/>
              <a:t>O</a:t>
            </a:r>
            <a:r>
              <a:rPr lang="en-US" baseline="-25000" smtClean="0"/>
              <a:t>2 </a:t>
            </a:r>
            <a:r>
              <a:rPr lang="en-US" smtClean="0"/>
              <a:t>administration – the prolonged use of O</a:t>
            </a:r>
            <a:r>
              <a:rPr lang="en-US" baseline="-25000" smtClean="0"/>
              <a:t>2 </a:t>
            </a:r>
            <a:r>
              <a:rPr lang="en-US" smtClean="0"/>
              <a:t>may be harmful to the fetus and should be avoided. </a:t>
            </a:r>
          </a:p>
          <a:p>
            <a:pPr eaLnBrk="1" hangingPunct="1"/>
            <a:r>
              <a:rPr lang="en-US" smtClean="0"/>
              <a:t>There is no research evidence evaluating the benefits or risks associated with the short term use of maternal facial oxygen therapy in cases of suspected fetal compromise. (NICE 2001)</a:t>
            </a:r>
          </a:p>
          <a:p>
            <a:pPr eaLnBrk="1" hangingPunct="1"/>
            <a:endParaRPr lang="en-US" smtClean="0"/>
          </a:p>
          <a:p>
            <a:pPr eaLnBrk="1" hangingPunct="1"/>
            <a:r>
              <a:rPr lang="en-US" smtClean="0"/>
              <a:t>Remember </a:t>
            </a:r>
            <a:r>
              <a:rPr lang="en-US" b="1" smtClean="0"/>
              <a:t>ChICKeN  !!!!!!</a:t>
            </a:r>
            <a:endParaRPr lang="en-US" baseline="-25000" smtClean="0"/>
          </a:p>
          <a:p>
            <a:pPr eaLnBrk="1" hangingPunct="1"/>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46E162C-498D-45CC-B3E6-0CF70064B860}" type="slidenum">
              <a:rPr lang="en-GB"/>
              <a:pPr/>
              <a:t>45</a:t>
            </a:fld>
            <a:endParaRPr lang="en-GB"/>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2813" y="4343400"/>
            <a:ext cx="5032375" cy="4114800"/>
          </a:xfrm>
          <a:noFill/>
          <a:ln/>
        </p:spPr>
        <p:txBody>
          <a:bodyPr/>
          <a:lstStyle/>
          <a:p>
            <a:pPr eaLnBrk="1" hangingPunct="1"/>
            <a:r>
              <a:rPr lang="en-AU" smtClean="0"/>
              <a:t>Lactate increases at approximately 1mmol every 25 minutes.  </a:t>
            </a:r>
          </a:p>
          <a:p>
            <a:pPr eaLnBrk="1" hangingPunct="1"/>
            <a:r>
              <a:rPr lang="en-AU" smtClean="0"/>
              <a:t>Fetal brain injury begins to occur at a lactate level of 6mmol and greater. </a:t>
            </a:r>
          </a:p>
          <a:p>
            <a:pPr eaLnBrk="1" hangingPunct="1"/>
            <a:endParaRPr lang="en-AU" smtClean="0"/>
          </a:p>
          <a:p>
            <a:pPr eaLnBrk="1" hangingPunct="1"/>
            <a:r>
              <a:rPr lang="en-AU" smtClean="0"/>
              <a:t>The decisions regarding which is the most appropriate lactate level for the decision to deliver to occur needs to remain at the local level as each hospital will have different on call arrangements and the the level will be dependent on the availability of staff and other resources.</a:t>
            </a:r>
          </a:p>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3F6AE-4354-452D-BF6B-0144DE84D96F}" type="datetimeFigureOut">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3F6AE-4354-452D-BF6B-0144DE84D96F}" type="datetimeFigureOut">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3F6AE-4354-452D-BF6B-0144DE84D96F}" type="datetimeFigureOut">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468C141-7207-41DB-AF83-B4F5A8F2E85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3F6AE-4354-452D-BF6B-0144DE84D96F}" type="datetimeFigureOut">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3F6AE-4354-452D-BF6B-0144DE84D96F}" type="datetimeFigureOut">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3F6AE-4354-452D-BF6B-0144DE84D96F}" type="datetimeFigureOut">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3F6AE-4354-452D-BF6B-0144DE84D96F}" type="datetimeFigureOut">
              <a:rPr lang="en-US" smtClean="0"/>
              <a:pPr/>
              <a:t>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3F6AE-4354-452D-BF6B-0144DE84D96F}" type="datetimeFigureOut">
              <a:rPr lang="en-US" smtClean="0"/>
              <a:pPr/>
              <a:t>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3F6AE-4354-452D-BF6B-0144DE84D96F}" type="datetimeFigureOut">
              <a:rPr lang="en-US" smtClean="0"/>
              <a:pPr/>
              <a:t>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3F6AE-4354-452D-BF6B-0144DE84D96F}" type="datetimeFigureOut">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3F6AE-4354-452D-BF6B-0144DE84D96F}" type="datetimeFigureOut">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DA25E-B7F4-41A5-8C4A-CE845D09B3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3F6AE-4354-452D-BF6B-0144DE84D96F}" type="datetimeFigureOut">
              <a:rPr lang="en-US" smtClean="0"/>
              <a:pPr/>
              <a:t>2/15/2011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DA25E-B7F4-41A5-8C4A-CE845D09B3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picsearch.com/info.cgi?q=sleeping%20baby&amp;id=1DoK-BpH5Ws4uCCe5vPDvncW_kR3oca-mwWpz7CvWzQ&amp;start=41&amp;opt=%26cols%3D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images.google.com.sa/imgres?imgurl=https://qmp.bris.ac.uk/res2_res/topicresources/1290105285/ctg01.jpg&amp;imgrefurl=https://qmp.bris.ac.uk/q4/open.dll?SESSION=0550044700124483&amp;NAME=Tutor&amp;GROUP=repromed&amp;usg=__LSvh3jHZjBu8mUGKT_Mm1hnIKxs=&amp;h=223&amp;w=200&amp;sz=17&amp;hl=en&amp;start=11&amp;um=1&amp;itbs=1&amp;tbnid=lF4C8VtUKYnlcM:&amp;tbnh=107&amp;tbnw=96&amp;prev=/images?q=cardiotocography&amp;um=1&amp;hl=en&amp;safe=active&amp;sa=G&amp;tbs=isch:1" TargetMode="External"/><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http://images.google.com.sa/imgres?imgurl=http://upload.wikimedia.org/wikipedia/commons/thumb/a/a7/Kardiotokograf.jpeg/300px-Kardiotokograf.jpeg&amp;imgrefurl=http://en.wikipedia.org/wiki/Cardiotocography&amp;usg=__894Rwk6fTkY877D7EJM9-8pNluo=&amp;h=199&amp;w=300&amp;sz=15&amp;hl=en&amp;start=15&amp;um=1&amp;itbs=1&amp;tbnid=wvPdW56IiasJiM:&amp;tbnh=77&amp;tbnw=116&amp;prev=/images?q=cardiotocography&amp;um=1&amp;hl=en&amp;safe=active&amp;sa=G&amp;tbs=isch:1"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ctrTitle"/>
          </p:nvPr>
        </p:nvSpPr>
        <p:spPr>
          <a:xfrm>
            <a:off x="642938" y="2143125"/>
            <a:ext cx="7772400" cy="1470025"/>
          </a:xfrm>
        </p:spPr>
        <p:txBody>
          <a:bodyPr>
            <a:normAutofit fontScale="90000"/>
          </a:bodyPr>
          <a:lstStyle/>
          <a:p>
            <a:pPr eaLnBrk="1" hangingPunct="1"/>
            <a:r>
              <a:rPr lang="en-GB" sz="4000" b="1" smtClean="0"/>
              <a:t> ELECTRONIC FETAL MONITORING  (EFM) / CARDIOTOCOGRAPHY(CTG</a:t>
            </a:r>
            <a:r>
              <a:rPr lang="en-GB" sz="4000" smtClean="0"/>
              <a:t>).</a:t>
            </a:r>
            <a:br>
              <a:rPr lang="en-GB" sz="4000" smtClean="0"/>
            </a:br>
            <a:r>
              <a:rPr lang="en-GB" sz="4000" smtClean="0"/>
              <a:t/>
            </a:r>
            <a:br>
              <a:rPr lang="en-GB" sz="4000" smtClean="0"/>
            </a:br>
            <a:endParaRPr lang="en-GB" sz="4000" smtClean="0"/>
          </a:p>
        </p:txBody>
      </p:sp>
      <p:sp>
        <p:nvSpPr>
          <p:cNvPr id="7171" name="Rectangle 6"/>
          <p:cNvSpPr>
            <a:spLocks noGrp="1" noChangeArrowheads="1"/>
          </p:cNvSpPr>
          <p:nvPr>
            <p:ph type="subTitle" idx="1"/>
          </p:nvPr>
        </p:nvSpPr>
        <p:spPr/>
        <p:txBody>
          <a:bodyPr/>
          <a:lstStyle/>
          <a:p>
            <a:pPr eaLnBrk="1" hangingPunct="1"/>
            <a:r>
              <a:rPr lang="en-GB" smtClean="0">
                <a:latin typeface="Lucida Handwriting" pitchFamily="66" charset="0"/>
              </a:rPr>
              <a:t>Dr Rehana Raja</a:t>
            </a:r>
          </a:p>
          <a:p>
            <a:pPr eaLnBrk="1" hangingPunct="1"/>
            <a:r>
              <a:rPr lang="en-GB" smtClean="0">
                <a:latin typeface="Lucida Handwriting" pitchFamily="66" charset="0"/>
              </a:rPr>
              <a:t>King Khalid University</a:t>
            </a:r>
          </a:p>
          <a:p>
            <a:pPr eaLnBrk="1" hangingPunct="1"/>
            <a:r>
              <a:rPr lang="en-GB" smtClean="0">
                <a:latin typeface="Lucida Handwriting" pitchFamily="66" charset="0"/>
              </a:rPr>
              <a:t>Abha, KSA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pPr eaLnBrk="1" hangingPunct="1"/>
            <a:r>
              <a:rPr lang="en-GB" smtClean="0"/>
              <a:t>Basic Physiology</a:t>
            </a:r>
          </a:p>
        </p:txBody>
      </p:sp>
      <p:pic>
        <p:nvPicPr>
          <p:cNvPr id="14339" name="Picture 6" descr="image"/>
          <p:cNvPicPr>
            <a:picLocks noGrp="1" noChangeAspect="1" noChangeArrowheads="1"/>
          </p:cNvPicPr>
          <p:nvPr>
            <p:ph idx="1"/>
          </p:nvPr>
        </p:nvPicPr>
        <p:blipFill>
          <a:blip r:embed="rId2"/>
          <a:srcRect/>
          <a:stretch>
            <a:fillRect/>
          </a:stretch>
        </p:blipFill>
        <p:spPr>
          <a:xfrm>
            <a:off x="611188" y="1700213"/>
            <a:ext cx="6985000" cy="4681537"/>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477962"/>
          </a:xfrm>
        </p:spPr>
        <p:txBody>
          <a:bodyPr>
            <a:noAutofit/>
          </a:bodyPr>
          <a:lstStyle/>
          <a:p>
            <a:pPr eaLnBrk="1" hangingPunct="1"/>
            <a:r>
              <a:rPr lang="en-US" sz="5400" dirty="0" smtClean="0"/>
              <a:t>Factors Necessary for </a:t>
            </a:r>
            <a:br>
              <a:rPr lang="en-US" sz="5400" dirty="0" smtClean="0"/>
            </a:br>
            <a:r>
              <a:rPr lang="en-US" sz="5400" dirty="0" smtClean="0"/>
              <a:t>Optimal Fetal Well-Being </a:t>
            </a:r>
          </a:p>
        </p:txBody>
      </p:sp>
      <p:sp>
        <p:nvSpPr>
          <p:cNvPr id="15363" name="Rectangle 3"/>
          <p:cNvSpPr>
            <a:spLocks noGrp="1" noChangeArrowheads="1"/>
          </p:cNvSpPr>
          <p:nvPr>
            <p:ph type="body" idx="1"/>
          </p:nvPr>
        </p:nvSpPr>
        <p:spPr>
          <a:xfrm>
            <a:off x="457200" y="2590800"/>
            <a:ext cx="8229600" cy="3535363"/>
          </a:xfrm>
        </p:spPr>
        <p:txBody>
          <a:bodyPr>
            <a:normAutofit/>
          </a:bodyPr>
          <a:lstStyle/>
          <a:p>
            <a:pPr eaLnBrk="1" hangingPunct="1"/>
            <a:r>
              <a:rPr lang="en-US" sz="4400" dirty="0" smtClean="0"/>
              <a:t>Intact, functional maternal physiology</a:t>
            </a:r>
          </a:p>
          <a:p>
            <a:pPr eaLnBrk="1" hangingPunct="1"/>
            <a:r>
              <a:rPr lang="en-US" sz="4400" dirty="0" smtClean="0"/>
              <a:t>Intact, functional placenta</a:t>
            </a:r>
          </a:p>
          <a:p>
            <a:pPr eaLnBrk="1" hangingPunct="1"/>
            <a:r>
              <a:rPr lang="en-US" sz="4400" dirty="0" smtClean="0"/>
              <a:t>Intact, functional fetus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p:txBody>
          <a:bodyPr/>
          <a:lstStyle/>
          <a:p>
            <a:pPr eaLnBrk="1" hangingPunct="1"/>
            <a:r>
              <a:rPr lang="en-GB" smtClean="0"/>
              <a:t>Autonomic control in fetus</a:t>
            </a:r>
          </a:p>
        </p:txBody>
      </p:sp>
      <p:pic>
        <p:nvPicPr>
          <p:cNvPr id="16387" name="Picture 6" descr="clip_image002_0000"/>
          <p:cNvPicPr>
            <a:picLocks noGrp="1" noChangeAspect="1" noChangeArrowheads="1"/>
          </p:cNvPicPr>
          <p:nvPr>
            <p:ph idx="1"/>
          </p:nvPr>
        </p:nvPicPr>
        <p:blipFill>
          <a:blip r:embed="rId2"/>
          <a:srcRect/>
          <a:stretch>
            <a:fillRect/>
          </a:stretch>
        </p:blipFill>
        <p:spPr>
          <a:xfrm>
            <a:off x="971550" y="1700213"/>
            <a:ext cx="7561263" cy="4608512"/>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PROBLEMS with EFM</a:t>
            </a:r>
            <a:endParaRPr lang="en-GB" dirty="0" smtClean="0"/>
          </a:p>
        </p:txBody>
      </p:sp>
      <p:sp>
        <p:nvSpPr>
          <p:cNvPr id="19459" name="Rectangle 3"/>
          <p:cNvSpPr>
            <a:spLocks noGrp="1" noChangeArrowheads="1"/>
          </p:cNvSpPr>
          <p:nvPr>
            <p:ph type="body" idx="1"/>
          </p:nvPr>
        </p:nvSpPr>
        <p:spPr/>
        <p:txBody>
          <a:bodyPr/>
          <a:lstStyle/>
          <a:p>
            <a:pPr eaLnBrk="1" hangingPunct="1"/>
            <a:r>
              <a:rPr lang="en-US" dirty="0" smtClean="0"/>
              <a:t>EFM does not improve </a:t>
            </a:r>
            <a:r>
              <a:rPr lang="en-US" dirty="0" err="1" smtClean="0"/>
              <a:t>perinatal</a:t>
            </a:r>
            <a:r>
              <a:rPr lang="en-US" dirty="0" smtClean="0"/>
              <a:t> mortality</a:t>
            </a:r>
          </a:p>
          <a:p>
            <a:pPr eaLnBrk="1" hangingPunct="1"/>
            <a:r>
              <a:rPr lang="en-US" dirty="0" smtClean="0"/>
              <a:t>Excess of operative </a:t>
            </a:r>
            <a:r>
              <a:rPr lang="en-US" dirty="0" smtClean="0"/>
              <a:t>deliveries ( </a:t>
            </a:r>
            <a:r>
              <a:rPr lang="en-US" dirty="0" smtClean="0"/>
              <a:t>ACOG </a:t>
            </a:r>
            <a:r>
              <a:rPr lang="en-US" dirty="0" smtClean="0"/>
              <a:t>2009)</a:t>
            </a:r>
            <a:endParaRPr lang="en-US" dirty="0" smtClean="0"/>
          </a:p>
          <a:p>
            <a:pPr eaLnBrk="1" hangingPunct="1"/>
            <a:r>
              <a:rPr lang="en-US" dirty="0" err="1" smtClean="0"/>
              <a:t>Interobserver</a:t>
            </a:r>
            <a:r>
              <a:rPr lang="en-US" dirty="0" smtClean="0"/>
              <a:t> and </a:t>
            </a:r>
            <a:r>
              <a:rPr lang="en-US" dirty="0" err="1" smtClean="0"/>
              <a:t>intraobserver</a:t>
            </a:r>
            <a:r>
              <a:rPr lang="en-US" dirty="0" smtClean="0"/>
              <a:t> variations in interpretation</a:t>
            </a:r>
          </a:p>
          <a:p>
            <a:pPr eaLnBrk="1" hangingPunct="1"/>
            <a:r>
              <a:rPr lang="en-US" dirty="0" smtClean="0"/>
              <a:t>Lack of consistency and standardization of definitions </a:t>
            </a:r>
            <a:r>
              <a:rPr lang="en-US" dirty="0" err="1" smtClean="0"/>
              <a:t>eg</a:t>
            </a:r>
            <a:r>
              <a:rPr lang="en-US" dirty="0" smtClean="0"/>
              <a:t> fetal distress—reassuring/non </a:t>
            </a:r>
            <a:r>
              <a:rPr lang="en-US" dirty="0" smtClean="0"/>
              <a:t>reassuring trace, pathological / suspicious</a:t>
            </a:r>
            <a:endParaRPr lang="en-US" dirty="0" smtClean="0"/>
          </a:p>
          <a:p>
            <a:pPr eaLnBrk="1" hangingPunct="1"/>
            <a:r>
              <a:rPr lang="en-US" dirty="0" smtClean="0"/>
              <a:t>Lack of training/education and evaluation</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sz="3200" smtClean="0"/>
              <a:t>In Practice a CTG is best regarded as a screening tool:</a:t>
            </a:r>
            <a:endParaRPr lang="en-AU" sz="3200" smtClean="0"/>
          </a:p>
        </p:txBody>
      </p:sp>
      <p:sp>
        <p:nvSpPr>
          <p:cNvPr id="84995" name="Rectangle 3"/>
          <p:cNvSpPr>
            <a:spLocks noGrp="1" noChangeArrowheads="1"/>
          </p:cNvSpPr>
          <p:nvPr>
            <p:ph type="body" idx="1"/>
          </p:nvPr>
        </p:nvSpPr>
        <p:spPr/>
        <p:txBody>
          <a:bodyPr/>
          <a:lstStyle/>
          <a:p>
            <a:pPr eaLnBrk="1" hangingPunct="1"/>
            <a:r>
              <a:rPr lang="en-US" b="1" dirty="0" smtClean="0">
                <a:solidFill>
                  <a:srgbClr val="FF0000"/>
                </a:solidFill>
              </a:rPr>
              <a:t>High negative predictive value</a:t>
            </a:r>
          </a:p>
          <a:p>
            <a:pPr lvl="2" eaLnBrk="1" hangingPunct="1"/>
            <a:r>
              <a:rPr lang="en-US" dirty="0" smtClean="0"/>
              <a:t>&gt;98% of fetuses with a normal CTG will be OK</a:t>
            </a:r>
          </a:p>
          <a:p>
            <a:pPr eaLnBrk="1" hangingPunct="1"/>
            <a:r>
              <a:rPr lang="en-US" b="1" dirty="0" smtClean="0">
                <a:solidFill>
                  <a:srgbClr val="FF0000"/>
                </a:solidFill>
              </a:rPr>
              <a:t>Poor positive predictive value</a:t>
            </a:r>
          </a:p>
          <a:p>
            <a:pPr lvl="2" eaLnBrk="1" hangingPunct="1"/>
            <a:r>
              <a:rPr lang="en-US" dirty="0" smtClean="0"/>
              <a:t>50% of fetuses with an abnormal CTG will be hypoxic and </a:t>
            </a:r>
            <a:r>
              <a:rPr lang="en-US" dirty="0" err="1" smtClean="0"/>
              <a:t>acidotic</a:t>
            </a:r>
            <a:r>
              <a:rPr lang="en-US" dirty="0" smtClean="0"/>
              <a:t> but 50% will be OK</a:t>
            </a:r>
          </a:p>
          <a:p>
            <a:pPr eaLnBrk="1" hangingPunct="1"/>
            <a:r>
              <a:rPr lang="en-US" dirty="0" smtClean="0"/>
              <a:t>Therefore the CTG should always be interpreted in its clinical context</a:t>
            </a:r>
          </a:p>
          <a:p>
            <a:pPr eaLnBrk="1" hangingPunct="1"/>
            <a:r>
              <a:rPr lang="en-US" dirty="0" smtClean="0"/>
              <a:t>And backed by fetal blood sampling PRN</a:t>
            </a:r>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wipe(left)">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wipe(left)">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wipe(left)">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wipe(left)">
                                      <p:cBhvr>
                                        <p:cTn id="32"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7" name="Rectangle 5"/>
          <p:cNvSpPr>
            <a:spLocks noGrp="1" noChangeArrowheads="1"/>
          </p:cNvSpPr>
          <p:nvPr>
            <p:ph type="title" idx="4294967295"/>
          </p:nvPr>
        </p:nvSpPr>
        <p:spPr/>
        <p:txBody>
          <a:bodyPr anchor="b"/>
          <a:lstStyle/>
          <a:p>
            <a:pPr eaLnBrk="1" hangingPunct="1"/>
            <a:endParaRPr lang="en-US" smtClean="0"/>
          </a:p>
        </p:txBody>
      </p:sp>
      <p:sp>
        <p:nvSpPr>
          <p:cNvPr id="125955" name="Rectangle 3"/>
          <p:cNvSpPr>
            <a:spLocks noGrp="1" noChangeArrowheads="1"/>
          </p:cNvSpPr>
          <p:nvPr>
            <p:ph type="body" sz="half" idx="4294967295"/>
          </p:nvPr>
        </p:nvSpPr>
        <p:spPr>
          <a:xfrm>
            <a:off x="457200" y="1600200"/>
            <a:ext cx="4033838" cy="4525963"/>
          </a:xfrm>
        </p:spPr>
        <p:txBody>
          <a:bodyPr/>
          <a:lstStyle/>
          <a:p>
            <a:pPr algn="ctr" eaLnBrk="1" hangingPunct="1">
              <a:lnSpc>
                <a:spcPct val="90000"/>
              </a:lnSpc>
              <a:buFontTx/>
              <a:buNone/>
            </a:pPr>
            <a:r>
              <a:rPr lang="en-US" sz="4800" smtClean="0">
                <a:solidFill>
                  <a:srgbClr val="990000"/>
                </a:solidFill>
              </a:rPr>
              <a:t>Indications for the </a:t>
            </a:r>
          </a:p>
          <a:p>
            <a:pPr algn="ctr" eaLnBrk="1" hangingPunct="1">
              <a:lnSpc>
                <a:spcPct val="90000"/>
              </a:lnSpc>
              <a:buFontTx/>
              <a:buNone/>
            </a:pPr>
            <a:r>
              <a:rPr lang="en-US" sz="4800" smtClean="0">
                <a:solidFill>
                  <a:srgbClr val="990000"/>
                </a:solidFill>
              </a:rPr>
              <a:t>use of continuous EFM</a:t>
            </a:r>
          </a:p>
          <a:p>
            <a:pPr algn="ctr" eaLnBrk="1" hangingPunct="1">
              <a:lnSpc>
                <a:spcPct val="90000"/>
              </a:lnSpc>
            </a:pPr>
            <a:endParaRPr lang="en-US" sz="2400" smtClean="0">
              <a:solidFill>
                <a:srgbClr val="990000"/>
              </a:solidFill>
            </a:endParaRPr>
          </a:p>
          <a:p>
            <a:pPr eaLnBrk="1" hangingPunct="1">
              <a:lnSpc>
                <a:spcPct val="90000"/>
              </a:lnSpc>
            </a:pPr>
            <a:endParaRPr lang="en-US" sz="2400" smtClean="0"/>
          </a:p>
        </p:txBody>
      </p:sp>
      <p:graphicFrame>
        <p:nvGraphicFramePr>
          <p:cNvPr id="3074" name="Object 4"/>
          <p:cNvGraphicFramePr>
            <a:graphicFrameLocks/>
          </p:cNvGraphicFramePr>
          <p:nvPr>
            <p:ph sz="half" idx="4294967295"/>
          </p:nvPr>
        </p:nvGraphicFramePr>
        <p:xfrm>
          <a:off x="5773738" y="1873250"/>
          <a:ext cx="1790700" cy="3978275"/>
        </p:xfrm>
        <a:graphic>
          <a:graphicData uri="http://schemas.openxmlformats.org/presentationml/2006/ole">
            <p:oleObj spid="_x0000_s2050" name="Microsoft ClipArt Gallery" r:id="rId3" imgW="1674813" imgH="3214688" progId="">
              <p:embed/>
            </p:oleObj>
          </a:graphicData>
        </a:graphic>
      </p:graphicFrame>
      <p:sp>
        <p:nvSpPr>
          <p:cNvPr id="7" name="Slide Number Placeholder 6"/>
          <p:cNvSpPr txBox="1">
            <a:spLocks noGrp="1"/>
          </p:cNvSpPr>
          <p:nvPr/>
        </p:nvSpPr>
        <p:spPr bwMode="auto">
          <a:xfrm>
            <a:off x="6718300" y="6248400"/>
            <a:ext cx="1905000" cy="457200"/>
          </a:xfrm>
          <a:prstGeom prst="rect">
            <a:avLst/>
          </a:prstGeom>
          <a:noFill/>
          <a:ln>
            <a:miter lim="800000"/>
            <a:headEnd/>
            <a:tailEnd/>
          </a:ln>
        </p:spPr>
        <p:txBody>
          <a:bodyPr/>
          <a:lstStyle/>
          <a:p>
            <a:pPr algn="r">
              <a:defRPr/>
            </a:pPr>
            <a:endParaRPr lang="en-US" sz="1400" dirty="0">
              <a:latin typeface="+mn-lt"/>
              <a:cs typeface="+mn-cs"/>
            </a:endParaRPr>
          </a:p>
        </p:txBody>
      </p:sp>
      <p:sp>
        <p:nvSpPr>
          <p:cNvPr id="3078" name="Footer Placeholder 7"/>
          <p:cNvSpPr txBox="1">
            <a:spLocks noGrp="1"/>
          </p:cNvSpPr>
          <p:nvPr/>
        </p:nvSpPr>
        <p:spPr bwMode="auto">
          <a:xfrm>
            <a:off x="3556000" y="6248400"/>
            <a:ext cx="2895600" cy="457200"/>
          </a:xfrm>
          <a:prstGeom prst="rect">
            <a:avLst/>
          </a:prstGeom>
          <a:noFill/>
          <a:ln w="9525">
            <a:noFill/>
            <a:miter lim="800000"/>
            <a:headEnd/>
            <a:tailEnd/>
          </a:ln>
        </p:spPr>
        <p:txBody>
          <a:bodyPr/>
          <a:lstStyle/>
          <a:p>
            <a:pPr algn="ctr"/>
            <a:endParaRPr lang="en-US" sz="1400">
              <a:latin typeface="Comic Sans MS" pitchFamily="66"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125957"/>
                                        </p:tgtEl>
                                        <p:attrNameLst>
                                          <p:attrName>style.visibility</p:attrName>
                                        </p:attrNameLst>
                                      </p:cBhvr>
                                      <p:to>
                                        <p:strVal val="visible"/>
                                      </p:to>
                                    </p:set>
                                    <p:anim calcmode="lin" valueType="num">
                                      <p:cBhvr additive="base">
                                        <p:cTn id="7" dur="800" fill="hold">
                                          <p:stCondLst>
                                            <p:cond delay="0"/>
                                          </p:stCondLst>
                                        </p:cTn>
                                        <p:tgtEl>
                                          <p:spTgt spid="12595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2595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25955">
                                            <p:txEl>
                                              <p:pRg st="0" end="0"/>
                                            </p:txEl>
                                          </p:spTgt>
                                        </p:tgtEl>
                                        <p:attrNameLst>
                                          <p:attrName>style.visibility</p:attrName>
                                        </p:attrNameLst>
                                      </p:cBhvr>
                                      <p:to>
                                        <p:strVal val="visible"/>
                                      </p:to>
                                    </p:set>
                                    <p:animEffect transition="in" filter="fade">
                                      <p:cBhvr>
                                        <p:cTn id="13" dur="1000"/>
                                        <p:tgtEl>
                                          <p:spTgt spid="125955">
                                            <p:txEl>
                                              <p:pRg st="0" end="0"/>
                                            </p:txEl>
                                          </p:spTgt>
                                        </p:tgtEl>
                                      </p:cBhvr>
                                    </p:animEffect>
                                    <p:anim calcmode="lin" valueType="num">
                                      <p:cBhvr>
                                        <p:cTn id="14" dur="1000" fill="hold"/>
                                        <p:tgtEl>
                                          <p:spTgt spid="12595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25955">
                                            <p:txEl>
                                              <p:pRg st="1" end="1"/>
                                            </p:txEl>
                                          </p:spTgt>
                                        </p:tgtEl>
                                        <p:attrNameLst>
                                          <p:attrName>style.visibility</p:attrName>
                                        </p:attrNameLst>
                                      </p:cBhvr>
                                      <p:to>
                                        <p:strVal val="visible"/>
                                      </p:to>
                                    </p:set>
                                    <p:animEffect transition="in" filter="fade">
                                      <p:cBhvr>
                                        <p:cTn id="20" dur="1000"/>
                                        <p:tgtEl>
                                          <p:spTgt spid="125955">
                                            <p:txEl>
                                              <p:pRg st="1" end="1"/>
                                            </p:txEl>
                                          </p:spTgt>
                                        </p:tgtEl>
                                      </p:cBhvr>
                                    </p:animEffect>
                                    <p:anim calcmode="lin" valueType="num">
                                      <p:cBhvr>
                                        <p:cTn id="21" dur="1000" fill="hold"/>
                                        <p:tgtEl>
                                          <p:spTgt spid="125955">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533400" y="304800"/>
            <a:ext cx="7162800" cy="1295400"/>
          </a:xfrm>
        </p:spPr>
        <p:txBody>
          <a:bodyPr anchor="b">
            <a:normAutofit fontScale="90000"/>
          </a:bodyPr>
          <a:lstStyle/>
          <a:p>
            <a:pPr eaLnBrk="1" hangingPunct="1"/>
            <a:r>
              <a:rPr lang="en-US" sz="3200" u="sng" smtClean="0">
                <a:solidFill>
                  <a:srgbClr val="990000"/>
                </a:solidFill>
              </a:rPr>
              <a:t>Selected High-Risk Indications for Continuous Monitoring of Fetal Heart Rate</a:t>
            </a:r>
          </a:p>
        </p:txBody>
      </p:sp>
      <p:sp>
        <p:nvSpPr>
          <p:cNvPr id="128003" name="Rectangle 3"/>
          <p:cNvSpPr>
            <a:spLocks noGrp="1" noChangeArrowheads="1"/>
          </p:cNvSpPr>
          <p:nvPr>
            <p:ph type="body" idx="4294967295"/>
          </p:nvPr>
        </p:nvSpPr>
        <p:spPr>
          <a:xfrm>
            <a:off x="609600" y="1676400"/>
            <a:ext cx="7924800" cy="4724400"/>
          </a:xfrm>
        </p:spPr>
        <p:txBody>
          <a:bodyPr>
            <a:normAutofit lnSpcReduction="10000"/>
          </a:bodyPr>
          <a:lstStyle/>
          <a:p>
            <a:pPr eaLnBrk="1" hangingPunct="1">
              <a:lnSpc>
                <a:spcPct val="80000"/>
              </a:lnSpc>
              <a:buFontTx/>
              <a:buNone/>
            </a:pPr>
            <a:r>
              <a:rPr lang="en-US" sz="2400" b="1" u="sng" dirty="0" smtClean="0">
                <a:solidFill>
                  <a:srgbClr val="FF0000"/>
                </a:solidFill>
              </a:rPr>
              <a:t>Maternal medical illness</a:t>
            </a:r>
          </a:p>
          <a:p>
            <a:pPr eaLnBrk="1" hangingPunct="1">
              <a:lnSpc>
                <a:spcPct val="80000"/>
              </a:lnSpc>
              <a:buFontTx/>
              <a:buNone/>
            </a:pPr>
            <a:r>
              <a:rPr lang="en-US" sz="2400" u="sng" dirty="0" smtClean="0">
                <a:solidFill>
                  <a:srgbClr val="336600"/>
                </a:solidFill>
              </a:rPr>
              <a:t/>
            </a:r>
            <a:br>
              <a:rPr lang="en-US" sz="2400" u="sng" dirty="0" smtClean="0">
                <a:solidFill>
                  <a:srgbClr val="336600"/>
                </a:solidFill>
              </a:rPr>
            </a:br>
            <a:r>
              <a:rPr lang="en-US" sz="2000" dirty="0" smtClean="0"/>
              <a:t> </a:t>
            </a:r>
            <a:r>
              <a:rPr lang="en-US" sz="2000" b="1" dirty="0" smtClean="0"/>
              <a:t>Gestational diabetes</a:t>
            </a:r>
            <a:br>
              <a:rPr lang="en-US" sz="2000" b="1" dirty="0" smtClean="0"/>
            </a:br>
            <a:r>
              <a:rPr lang="en-US" sz="2000" b="1" dirty="0" smtClean="0"/>
              <a:t> Hypertension</a:t>
            </a:r>
            <a:br>
              <a:rPr lang="en-US" sz="2000" b="1" dirty="0" smtClean="0"/>
            </a:br>
            <a:r>
              <a:rPr lang="en-US" sz="2000" b="1" dirty="0" smtClean="0"/>
              <a:t> Asthma </a:t>
            </a:r>
          </a:p>
          <a:p>
            <a:pPr eaLnBrk="1" hangingPunct="1">
              <a:lnSpc>
                <a:spcPct val="80000"/>
              </a:lnSpc>
              <a:buFontTx/>
              <a:buNone/>
            </a:pPr>
            <a:r>
              <a:rPr lang="en-US" sz="2400" b="1" u="sng" dirty="0" smtClean="0">
                <a:solidFill>
                  <a:srgbClr val="FF0000"/>
                </a:solidFill>
              </a:rPr>
              <a:t>Obstetric complications</a:t>
            </a:r>
          </a:p>
          <a:p>
            <a:pPr eaLnBrk="1" hangingPunct="1">
              <a:lnSpc>
                <a:spcPct val="80000"/>
              </a:lnSpc>
              <a:buFontTx/>
              <a:buNone/>
            </a:pPr>
            <a:r>
              <a:rPr lang="en-US" sz="2400" u="sng" dirty="0" smtClean="0">
                <a:solidFill>
                  <a:srgbClr val="336600"/>
                </a:solidFill>
              </a:rPr>
              <a:t/>
            </a:r>
            <a:br>
              <a:rPr lang="en-US" sz="2400" u="sng" dirty="0" smtClean="0">
                <a:solidFill>
                  <a:srgbClr val="336600"/>
                </a:solidFill>
              </a:rPr>
            </a:br>
            <a:r>
              <a:rPr lang="en-US" sz="2000" b="1" dirty="0" smtClean="0"/>
              <a:t>Multiple gestation</a:t>
            </a:r>
            <a:br>
              <a:rPr lang="en-US" sz="2000" b="1" dirty="0" smtClean="0"/>
            </a:br>
            <a:r>
              <a:rPr lang="en-US" sz="2000" b="1" dirty="0" smtClean="0"/>
              <a:t>Post-date gestation</a:t>
            </a:r>
            <a:br>
              <a:rPr lang="en-US" sz="2000" b="1" dirty="0" smtClean="0"/>
            </a:br>
            <a:r>
              <a:rPr lang="en-US" sz="2000" b="1" dirty="0" smtClean="0"/>
              <a:t>Previous cesarean section</a:t>
            </a:r>
            <a:br>
              <a:rPr lang="en-US" sz="2000" b="1" dirty="0" smtClean="0"/>
            </a:br>
            <a:r>
              <a:rPr lang="en-US" sz="2000" b="1" dirty="0" smtClean="0"/>
              <a:t>Intrauterine growth restriction</a:t>
            </a:r>
          </a:p>
          <a:p>
            <a:pPr eaLnBrk="1" hangingPunct="1">
              <a:lnSpc>
                <a:spcPct val="80000"/>
              </a:lnSpc>
              <a:buFontTx/>
              <a:buNone/>
            </a:pPr>
            <a:r>
              <a:rPr lang="en-US" sz="2000" b="1" dirty="0" smtClean="0"/>
              <a:t>      </a:t>
            </a:r>
            <a:r>
              <a:rPr lang="en-US" sz="2000" b="1" dirty="0" err="1" smtClean="0"/>
              <a:t>Oligohydramnios</a:t>
            </a:r>
            <a:r>
              <a:rPr lang="en-US" sz="2000" b="1" dirty="0" smtClean="0"/>
              <a:t/>
            </a:r>
            <a:br>
              <a:rPr lang="en-US" sz="2000" b="1" dirty="0" smtClean="0"/>
            </a:br>
            <a:r>
              <a:rPr lang="en-US" sz="2000" b="1" dirty="0" smtClean="0"/>
              <a:t>Premature rupture of the membranes</a:t>
            </a:r>
            <a:br>
              <a:rPr lang="en-US" sz="2000" b="1" dirty="0" smtClean="0"/>
            </a:br>
            <a:r>
              <a:rPr lang="en-US" sz="2000" b="1" dirty="0" smtClean="0"/>
              <a:t>Congenital malformations</a:t>
            </a:r>
            <a:br>
              <a:rPr lang="en-US" sz="2000" b="1" dirty="0" smtClean="0"/>
            </a:br>
            <a:r>
              <a:rPr lang="en-US" sz="2000" b="1" dirty="0" smtClean="0"/>
              <a:t>Third-trimester bleeding- </a:t>
            </a:r>
            <a:r>
              <a:rPr lang="en-US" sz="2000" b="1" dirty="0" err="1" smtClean="0"/>
              <a:t>Antepartum</a:t>
            </a:r>
            <a:r>
              <a:rPr lang="en-US" sz="2000" b="1" dirty="0" smtClean="0"/>
              <a:t> </a:t>
            </a:r>
            <a:r>
              <a:rPr lang="en-US" sz="2000" b="1" dirty="0" err="1" smtClean="0"/>
              <a:t>haemorrhage</a:t>
            </a:r>
            <a:r>
              <a:rPr lang="en-US" sz="2000" b="1" dirty="0" smtClean="0"/>
              <a:t/>
            </a:r>
            <a:br>
              <a:rPr lang="en-US" sz="2000" b="1" dirty="0" smtClean="0"/>
            </a:br>
            <a:r>
              <a:rPr lang="en-US" sz="2000" b="1" dirty="0" err="1" smtClean="0"/>
              <a:t>Oxytocin</a:t>
            </a:r>
            <a:r>
              <a:rPr lang="en-US" sz="2000" b="1" dirty="0" smtClean="0"/>
              <a:t> induction/augmentation of labor</a:t>
            </a:r>
            <a:br>
              <a:rPr lang="en-US" sz="2000" b="1" dirty="0" smtClean="0"/>
            </a:br>
            <a:r>
              <a:rPr lang="en-US" sz="2000" b="1" dirty="0" smtClean="0"/>
              <a:t>Preeclampsia</a:t>
            </a:r>
          </a:p>
          <a:p>
            <a:pPr eaLnBrk="1" hangingPunct="1">
              <a:lnSpc>
                <a:spcPct val="80000"/>
              </a:lnSpc>
              <a:buFontTx/>
              <a:buNone/>
            </a:pPr>
            <a:r>
              <a:rPr lang="en-US" sz="2000" b="1" dirty="0" smtClean="0"/>
              <a:t>      </a:t>
            </a:r>
            <a:r>
              <a:rPr lang="en-US" sz="2000" b="1" dirty="0" err="1" smtClean="0"/>
              <a:t>Meconium</a:t>
            </a:r>
            <a:r>
              <a:rPr lang="en-US" sz="2000" b="1" dirty="0" smtClean="0"/>
              <a:t> stained liquor </a:t>
            </a:r>
          </a:p>
        </p:txBody>
      </p:sp>
      <p:sp>
        <p:nvSpPr>
          <p:cNvPr id="6" name="Slide Number Placeholder 5"/>
          <p:cNvSpPr txBox="1">
            <a:spLocks noGrp="1"/>
          </p:cNvSpPr>
          <p:nvPr/>
        </p:nvSpPr>
        <p:spPr bwMode="auto">
          <a:xfrm>
            <a:off x="6718300" y="6248400"/>
            <a:ext cx="1905000" cy="457200"/>
          </a:xfrm>
          <a:prstGeom prst="rect">
            <a:avLst/>
          </a:prstGeom>
          <a:noFill/>
          <a:ln>
            <a:miter lim="800000"/>
            <a:headEnd/>
            <a:tailEnd/>
          </a:ln>
        </p:spPr>
        <p:txBody>
          <a:bodyPr/>
          <a:lstStyle/>
          <a:p>
            <a:pPr algn="r">
              <a:defRPr/>
            </a:pPr>
            <a:endParaRPr lang="en-US" sz="1400" dirty="0">
              <a:latin typeface="+mn-lt"/>
              <a:cs typeface="+mn-cs"/>
            </a:endParaRPr>
          </a:p>
        </p:txBody>
      </p:sp>
      <p:sp>
        <p:nvSpPr>
          <p:cNvPr id="22533" name="Footer Placeholder 6"/>
          <p:cNvSpPr txBox="1">
            <a:spLocks noGrp="1"/>
          </p:cNvSpPr>
          <p:nvPr/>
        </p:nvSpPr>
        <p:spPr bwMode="auto">
          <a:xfrm>
            <a:off x="3556000" y="6248400"/>
            <a:ext cx="2895600" cy="457200"/>
          </a:xfrm>
          <a:prstGeom prst="rect">
            <a:avLst/>
          </a:prstGeom>
          <a:noFill/>
          <a:ln w="9525">
            <a:noFill/>
            <a:miter lim="800000"/>
            <a:headEnd/>
            <a:tailEnd/>
          </a:ln>
        </p:spPr>
        <p:txBody>
          <a:bodyPr/>
          <a:lstStyle/>
          <a:p>
            <a:pPr algn="ctr"/>
            <a:endParaRPr lang="en-US" sz="140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1000" fill="hold"/>
                                        <p:tgtEl>
                                          <p:spTgt spid="128002"/>
                                        </p:tgtEl>
                                        <p:attrNameLst>
                                          <p:attrName>ppt_x</p:attrName>
                                        </p:attrNameLst>
                                      </p:cBhvr>
                                      <p:tavLst>
                                        <p:tav tm="0">
                                          <p:val>
                                            <p:strVal val="#ppt_x-.2"/>
                                          </p:val>
                                        </p:tav>
                                        <p:tav tm="100000">
                                          <p:val>
                                            <p:strVal val="#ppt_x"/>
                                          </p:val>
                                        </p:tav>
                                      </p:tavLst>
                                    </p:anim>
                                    <p:anim calcmode="lin" valueType="num">
                                      <p:cBhvr>
                                        <p:cTn id="8" dur="1000" fill="hold"/>
                                        <p:tgtEl>
                                          <p:spTgt spid="128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0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8003">
                                            <p:txEl>
                                              <p:pRg st="0" end="0"/>
                                            </p:txEl>
                                          </p:spTgt>
                                        </p:tgtEl>
                                        <p:attrNameLst>
                                          <p:attrName>style.visibility</p:attrName>
                                        </p:attrNameLst>
                                      </p:cBhvr>
                                      <p:to>
                                        <p:strVal val="visible"/>
                                      </p:to>
                                    </p:set>
                                    <p:animEffect transition="in" filter="fade">
                                      <p:cBhvr>
                                        <p:cTn id="14" dur="500"/>
                                        <p:tgtEl>
                                          <p:spTgt spid="128003">
                                            <p:txEl>
                                              <p:pRg st="0" end="0"/>
                                            </p:txEl>
                                          </p:spTgt>
                                        </p:tgtEl>
                                      </p:cBhvr>
                                    </p:animEffect>
                                    <p:anim calcmode="lin" valueType="num">
                                      <p:cBhvr>
                                        <p:cTn id="15"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80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8003">
                                            <p:txEl>
                                              <p:pRg st="1" end="1"/>
                                            </p:txEl>
                                          </p:spTgt>
                                        </p:tgtEl>
                                        <p:attrNameLst>
                                          <p:attrName>style.visibility</p:attrName>
                                        </p:attrNameLst>
                                      </p:cBhvr>
                                      <p:to>
                                        <p:strVal val="visible"/>
                                      </p:to>
                                    </p:set>
                                    <p:animEffect transition="in" filter="fade">
                                      <p:cBhvr>
                                        <p:cTn id="21" dur="500"/>
                                        <p:tgtEl>
                                          <p:spTgt spid="128003">
                                            <p:txEl>
                                              <p:pRg st="1" end="1"/>
                                            </p:txEl>
                                          </p:spTgt>
                                        </p:tgtEl>
                                      </p:cBhvr>
                                    </p:animEffect>
                                    <p:anim calcmode="lin" valueType="num">
                                      <p:cBhvr>
                                        <p:cTn id="22"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280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28003">
                                            <p:txEl>
                                              <p:pRg st="2" end="2"/>
                                            </p:txEl>
                                          </p:spTgt>
                                        </p:tgtEl>
                                        <p:attrNameLst>
                                          <p:attrName>style.visibility</p:attrName>
                                        </p:attrNameLst>
                                      </p:cBhvr>
                                      <p:to>
                                        <p:strVal val="visible"/>
                                      </p:to>
                                    </p:set>
                                    <p:animEffect transition="in" filter="fade">
                                      <p:cBhvr>
                                        <p:cTn id="28" dur="500"/>
                                        <p:tgtEl>
                                          <p:spTgt spid="128003">
                                            <p:txEl>
                                              <p:pRg st="2" end="2"/>
                                            </p:txEl>
                                          </p:spTgt>
                                        </p:tgtEl>
                                      </p:cBhvr>
                                    </p:animEffect>
                                    <p:anim calcmode="lin" valueType="num">
                                      <p:cBhvr>
                                        <p:cTn id="29" dur="5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280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28003">
                                            <p:txEl>
                                              <p:pRg st="3" end="3"/>
                                            </p:txEl>
                                          </p:spTgt>
                                        </p:tgtEl>
                                        <p:attrNameLst>
                                          <p:attrName>style.visibility</p:attrName>
                                        </p:attrNameLst>
                                      </p:cBhvr>
                                      <p:to>
                                        <p:strVal val="visible"/>
                                      </p:to>
                                    </p:set>
                                    <p:animEffect transition="in" filter="fade">
                                      <p:cBhvr>
                                        <p:cTn id="35" dur="500"/>
                                        <p:tgtEl>
                                          <p:spTgt spid="128003">
                                            <p:txEl>
                                              <p:pRg st="3" end="3"/>
                                            </p:txEl>
                                          </p:spTgt>
                                        </p:tgtEl>
                                      </p:cBhvr>
                                    </p:animEffect>
                                    <p:anim calcmode="lin" valueType="num">
                                      <p:cBhvr>
                                        <p:cTn id="36"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280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28003">
                                            <p:txEl>
                                              <p:pRg st="4" end="4"/>
                                            </p:txEl>
                                          </p:spTgt>
                                        </p:tgtEl>
                                        <p:attrNameLst>
                                          <p:attrName>style.visibility</p:attrName>
                                        </p:attrNameLst>
                                      </p:cBhvr>
                                      <p:to>
                                        <p:strVal val="visible"/>
                                      </p:to>
                                    </p:set>
                                    <p:animEffect transition="in" filter="fade">
                                      <p:cBhvr>
                                        <p:cTn id="42" dur="500"/>
                                        <p:tgtEl>
                                          <p:spTgt spid="128003">
                                            <p:txEl>
                                              <p:pRg st="4" end="4"/>
                                            </p:txEl>
                                          </p:spTgt>
                                        </p:tgtEl>
                                      </p:cBhvr>
                                    </p:animEffect>
                                    <p:anim calcmode="lin" valueType="num">
                                      <p:cBhvr>
                                        <p:cTn id="43" dur="5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280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28003">
                                            <p:txEl>
                                              <p:pRg st="5" end="5"/>
                                            </p:txEl>
                                          </p:spTgt>
                                        </p:tgtEl>
                                        <p:attrNameLst>
                                          <p:attrName>style.visibility</p:attrName>
                                        </p:attrNameLst>
                                      </p:cBhvr>
                                      <p:to>
                                        <p:strVal val="visible"/>
                                      </p:to>
                                    </p:set>
                                    <p:animEffect transition="in" filter="fade">
                                      <p:cBhvr>
                                        <p:cTn id="49" dur="500"/>
                                        <p:tgtEl>
                                          <p:spTgt spid="128003">
                                            <p:txEl>
                                              <p:pRg st="5" end="5"/>
                                            </p:txEl>
                                          </p:spTgt>
                                        </p:tgtEl>
                                      </p:cBhvr>
                                    </p:animEffect>
                                    <p:anim calcmode="lin" valueType="num">
                                      <p:cBhvr>
                                        <p:cTn id="50" dur="5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28003">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800" smtClean="0"/>
              <a:t>Documentation</a:t>
            </a:r>
          </a:p>
        </p:txBody>
      </p:sp>
      <p:sp>
        <p:nvSpPr>
          <p:cNvPr id="26627" name="Rectangle 3"/>
          <p:cNvSpPr>
            <a:spLocks noGrp="1" noChangeArrowheads="1"/>
          </p:cNvSpPr>
          <p:nvPr>
            <p:ph type="body" idx="1"/>
          </p:nvPr>
        </p:nvSpPr>
        <p:spPr>
          <a:xfrm>
            <a:off x="381000" y="1268413"/>
            <a:ext cx="8458200" cy="5210175"/>
          </a:xfrm>
        </p:spPr>
        <p:txBody>
          <a:bodyPr/>
          <a:lstStyle/>
          <a:p>
            <a:pPr marL="381000" indent="-381000" eaLnBrk="1" hangingPunct="1">
              <a:buFontTx/>
              <a:buNone/>
            </a:pPr>
            <a:r>
              <a:rPr lang="en-AU" sz="2500" dirty="0" smtClean="0">
                <a:latin typeface="Verdana" pitchFamily="34" charset="0"/>
                <a:cs typeface="Times New Roman" pitchFamily="18" charset="0"/>
              </a:rPr>
              <a:t>The following should be recorded</a:t>
            </a:r>
            <a:r>
              <a:rPr lang="en-US" sz="2500" dirty="0" smtClean="0">
                <a:latin typeface="Verdana" pitchFamily="34" charset="0"/>
                <a:cs typeface="Times New Roman" pitchFamily="18" charset="0"/>
              </a:rPr>
              <a:t> </a:t>
            </a:r>
            <a:endParaRPr lang="en-US" sz="2500" dirty="0" smtClean="0">
              <a:latin typeface="Verdana" pitchFamily="34" charset="0"/>
              <a:cs typeface="Times New Roman" pitchFamily="18" charset="0"/>
            </a:endParaRPr>
          </a:p>
          <a:p>
            <a:pPr marL="666750" lvl="1" indent="-284163" eaLnBrk="1" hangingPunct="1"/>
            <a:r>
              <a:rPr lang="en-US" sz="2200" dirty="0" smtClean="0">
                <a:latin typeface="Verdana" pitchFamily="34" charset="0"/>
                <a:cs typeface="Times New Roman" pitchFamily="18" charset="0"/>
              </a:rPr>
              <a:t>woman’s name and MRN, </a:t>
            </a:r>
          </a:p>
          <a:p>
            <a:pPr marL="666750" lvl="1" indent="-284163" eaLnBrk="1" hangingPunct="1"/>
            <a:r>
              <a:rPr lang="en-US" sz="2200" dirty="0" smtClean="0">
                <a:latin typeface="Verdana" pitchFamily="34" charset="0"/>
                <a:cs typeface="Times New Roman" pitchFamily="18" charset="0"/>
              </a:rPr>
              <a:t>estimated gestational age, </a:t>
            </a:r>
          </a:p>
          <a:p>
            <a:pPr marL="666750" lvl="1" indent="-284163" eaLnBrk="1" hangingPunct="1"/>
            <a:r>
              <a:rPr lang="en-US" sz="2200" dirty="0" smtClean="0">
                <a:latin typeface="Verdana" pitchFamily="34" charset="0"/>
                <a:cs typeface="Times New Roman" pitchFamily="18" charset="0"/>
              </a:rPr>
              <a:t>clinical indications for performing the </a:t>
            </a:r>
            <a:r>
              <a:rPr lang="en-US" sz="2200" dirty="0" smtClean="0">
                <a:latin typeface="Verdana" pitchFamily="34" charset="0"/>
                <a:cs typeface="Times New Roman" pitchFamily="18" charset="0"/>
              </a:rPr>
              <a:t>CTG</a:t>
            </a:r>
            <a:endParaRPr lang="en-US" sz="2200" dirty="0" smtClean="0">
              <a:latin typeface="Verdana" pitchFamily="34" charset="0"/>
              <a:cs typeface="Times New Roman" pitchFamily="18" charset="0"/>
            </a:endParaRPr>
          </a:p>
          <a:p>
            <a:pPr marL="666750" lvl="1" indent="-284163" eaLnBrk="1" hangingPunct="1"/>
            <a:r>
              <a:rPr lang="en-US" sz="2200" dirty="0" smtClean="0">
                <a:latin typeface="Verdana" pitchFamily="34" charset="0"/>
                <a:cs typeface="Times New Roman" pitchFamily="18" charset="0"/>
              </a:rPr>
              <a:t>time and date </a:t>
            </a:r>
            <a:r>
              <a:rPr lang="en-US" sz="2200" dirty="0" smtClean="0">
                <a:latin typeface="Verdana" pitchFamily="34" charset="0"/>
                <a:cs typeface="Times New Roman" pitchFamily="18" charset="0"/>
              </a:rPr>
              <a:t> </a:t>
            </a:r>
            <a:endParaRPr lang="en-US" sz="2200" dirty="0" smtClean="0">
              <a:latin typeface="Verdana" pitchFamily="34" charset="0"/>
              <a:cs typeface="Times New Roman" pitchFamily="18" charset="0"/>
            </a:endParaRPr>
          </a:p>
          <a:p>
            <a:pPr marL="666750" lvl="1" indent="-284163" eaLnBrk="1" hangingPunct="1"/>
            <a:r>
              <a:rPr lang="en-US" sz="2200" dirty="0" smtClean="0">
                <a:latin typeface="Verdana" pitchFamily="34" charset="0"/>
                <a:cs typeface="Times New Roman" pitchFamily="18" charset="0"/>
              </a:rPr>
              <a:t> maternal pulse rate</a:t>
            </a:r>
            <a:r>
              <a:rPr lang="en-US" sz="2200" dirty="0" smtClean="0">
                <a:latin typeface="Verdana" pitchFamily="34" charset="0"/>
                <a:cs typeface="Times New Roman" pitchFamily="18" charset="0"/>
              </a:rPr>
              <a:t>.</a:t>
            </a:r>
          </a:p>
          <a:p>
            <a:pPr marL="666750" lvl="1" indent="-284163" eaLnBrk="1" hangingPunct="1"/>
            <a:r>
              <a:rPr lang="en-US" sz="2200" dirty="0" smtClean="0">
                <a:latin typeface="Verdana" pitchFamily="34" charset="0"/>
                <a:cs typeface="Times New Roman" pitchFamily="18" charset="0"/>
              </a:rPr>
              <a:t>Signature with time and date</a:t>
            </a:r>
            <a:r>
              <a:rPr lang="en-US" sz="2200" dirty="0" smtClean="0">
                <a:latin typeface="Verdana" pitchFamily="34" charset="0"/>
                <a:cs typeface="Times New Roman" pitchFamily="18" charset="0"/>
              </a:rPr>
              <a:t>  </a:t>
            </a:r>
            <a:endParaRPr lang="en-US" sz="2200" dirty="0" smtClean="0">
              <a:latin typeface="Verdana" pitchFamily="34" charset="0"/>
              <a:cs typeface="Times New Roman" pitchFamily="18" charset="0"/>
            </a:endParaRPr>
          </a:p>
          <a:p>
            <a:pPr marL="381000" indent="-381000" eaLnBrk="1" hangingPunct="1"/>
            <a:r>
              <a:rPr lang="en-US" sz="2500" dirty="0" smtClean="0">
                <a:cs typeface="Times New Roman" pitchFamily="18" charset="0"/>
              </a:rPr>
              <a:t>The outcome of the FHR pattern should be documented both on the CTG and in the woman’s medical records </a:t>
            </a:r>
            <a:r>
              <a:rPr lang="en-US" sz="2500" dirty="0" smtClean="0">
                <a:cs typeface="Times New Roman" pitchFamily="18" charset="0"/>
              </a:rPr>
              <a:t>and signed by the doctor</a:t>
            </a:r>
            <a:endParaRPr lang="en-US" sz="2500" dirty="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Speed of paper is usually 1cm per minute – hence I big square is 1 minute</a:t>
            </a:r>
          </a:p>
          <a:p>
            <a:r>
              <a:rPr lang="en-US" dirty="0" smtClean="0"/>
              <a:t>The units used on the paper – 1 small square is 5 beats in the vertical axis</a:t>
            </a:r>
          </a:p>
          <a:p>
            <a:r>
              <a:rPr lang="en-US" dirty="0" smtClean="0"/>
              <a:t>Sleeping cycle of fetus is 30 t0 40 </a:t>
            </a:r>
            <a:r>
              <a:rPr lang="en-US" dirty="0" err="1" smtClean="0"/>
              <a:t>mins</a:t>
            </a:r>
            <a:r>
              <a:rPr lang="en-US" dirty="0" smtClean="0"/>
              <a:t> – CTG should be done for </a:t>
            </a:r>
            <a:r>
              <a:rPr lang="en-US" dirty="0" err="1" smtClean="0"/>
              <a:t>atleast</a:t>
            </a:r>
            <a:r>
              <a:rPr lang="en-US" dirty="0" smtClean="0"/>
              <a:t> 20 to 30 </a:t>
            </a:r>
            <a:r>
              <a:rPr lang="en-US" dirty="0" err="1" smtClean="0"/>
              <a:t>mins</a:t>
            </a:r>
            <a:r>
              <a:rPr lang="en-US" dirty="0" smtClean="0"/>
              <a:t>- one can stimulate to awaken the baby like acoustic stimulation or a simple tap on the abdomen</a:t>
            </a:r>
          </a:p>
          <a:p>
            <a:r>
              <a:rPr lang="en-US" dirty="0" smtClean="0"/>
              <a:t>CTG can be used in the antenatal period for fetal surveillance –Stress and non stress tests</a:t>
            </a:r>
          </a:p>
          <a:p>
            <a:r>
              <a:rPr lang="en-US" dirty="0" smtClean="0"/>
              <a:t>Should NOT be done on Fetuses &lt; 28 weeks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Features of a CTG</a:t>
            </a:r>
            <a:endParaRPr lang="en-AU" smtClean="0"/>
          </a:p>
        </p:txBody>
      </p:sp>
      <p:sp>
        <p:nvSpPr>
          <p:cNvPr id="69635" name="Rectangle 3"/>
          <p:cNvSpPr>
            <a:spLocks noGrp="1" noChangeArrowheads="1"/>
          </p:cNvSpPr>
          <p:nvPr>
            <p:ph type="body" sz="half" idx="1"/>
          </p:nvPr>
        </p:nvSpPr>
        <p:spPr>
          <a:xfrm>
            <a:off x="457200" y="1600200"/>
            <a:ext cx="4033838" cy="4525963"/>
          </a:xfrm>
        </p:spPr>
        <p:txBody>
          <a:bodyPr/>
          <a:lstStyle/>
          <a:p>
            <a:pPr eaLnBrk="1" hangingPunct="1"/>
            <a:r>
              <a:rPr lang="en-US" dirty="0" smtClean="0"/>
              <a:t>Baseline Heart Rate</a:t>
            </a:r>
          </a:p>
          <a:p>
            <a:pPr eaLnBrk="1" hangingPunct="1"/>
            <a:r>
              <a:rPr lang="en-US" dirty="0" smtClean="0"/>
              <a:t>Short term variability</a:t>
            </a:r>
          </a:p>
          <a:p>
            <a:pPr eaLnBrk="1" hangingPunct="1"/>
            <a:r>
              <a:rPr lang="en-US" dirty="0" smtClean="0"/>
              <a:t>Accelerations</a:t>
            </a:r>
          </a:p>
          <a:p>
            <a:pPr eaLnBrk="1" hangingPunct="1"/>
            <a:r>
              <a:rPr lang="en-US" dirty="0" smtClean="0"/>
              <a:t>Decelerations</a:t>
            </a:r>
          </a:p>
          <a:p>
            <a:pPr eaLnBrk="1" hangingPunct="1"/>
            <a:r>
              <a:rPr lang="en-US" dirty="0" smtClean="0"/>
              <a:t>Response to stimuli</a:t>
            </a:r>
          </a:p>
          <a:p>
            <a:pPr lvl="2" eaLnBrk="1" hangingPunct="1"/>
            <a:r>
              <a:rPr lang="en-US" dirty="0" smtClean="0"/>
              <a:t>Contractions</a:t>
            </a:r>
          </a:p>
          <a:p>
            <a:pPr lvl="2" eaLnBrk="1" hangingPunct="1"/>
            <a:r>
              <a:rPr lang="en-US" dirty="0" smtClean="0"/>
              <a:t>Fetal movements</a:t>
            </a:r>
          </a:p>
          <a:p>
            <a:pPr lvl="2" eaLnBrk="1" hangingPunct="1"/>
            <a:r>
              <a:rPr lang="en-US" dirty="0" smtClean="0"/>
              <a:t>Others </a:t>
            </a:r>
            <a:r>
              <a:rPr lang="en-US" dirty="0" err="1" smtClean="0"/>
              <a:t>eg</a:t>
            </a:r>
            <a:r>
              <a:rPr lang="en-US" dirty="0" smtClean="0"/>
              <a:t> drugs </a:t>
            </a:r>
            <a:r>
              <a:rPr lang="en-US" dirty="0" err="1" smtClean="0"/>
              <a:t>eg</a:t>
            </a:r>
            <a:r>
              <a:rPr lang="en-US" dirty="0" smtClean="0"/>
              <a:t> </a:t>
            </a:r>
            <a:r>
              <a:rPr lang="en-US" dirty="0" err="1" smtClean="0"/>
              <a:t>pethidine</a:t>
            </a:r>
            <a:endParaRPr lang="en-US" dirty="0" smtClean="0"/>
          </a:p>
          <a:p>
            <a:pPr lvl="2" eaLnBrk="1" hangingPunct="1">
              <a:buNone/>
            </a:pPr>
            <a:r>
              <a:rPr lang="en-US" dirty="0" smtClean="0"/>
              <a:t> </a:t>
            </a:r>
            <a:r>
              <a:rPr lang="en-US" dirty="0" smtClean="0"/>
              <a:t> </a:t>
            </a:r>
            <a:endParaRPr lang="en-US" dirty="0" smtClean="0"/>
          </a:p>
        </p:txBody>
      </p:sp>
      <p:sp>
        <p:nvSpPr>
          <p:cNvPr id="27652" name="Rectangle 4"/>
          <p:cNvSpPr>
            <a:spLocks noGrp="1" noChangeArrowheads="1"/>
          </p:cNvSpPr>
          <p:nvPr>
            <p:ph type="body" sz="half" idx="2"/>
          </p:nvPr>
        </p:nvSpPr>
        <p:spPr>
          <a:xfrm>
            <a:off x="4652963" y="1600200"/>
            <a:ext cx="4033837" cy="4525963"/>
          </a:xfrm>
        </p:spPr>
        <p:txBody>
          <a:bodyPr/>
          <a:lstStyle/>
          <a:p>
            <a:pPr eaLnBrk="1" hangingPunct="1">
              <a:buFontTx/>
              <a:buNone/>
            </a:pPr>
            <a:endParaRPr lang="en-US" smtClean="0"/>
          </a:p>
        </p:txBody>
      </p:sp>
      <p:pic>
        <p:nvPicPr>
          <p:cNvPr id="27653" name="Picture 5" descr="Normal"/>
          <p:cNvPicPr>
            <a:picLocks noChangeAspect="1" noChangeArrowheads="1"/>
          </p:cNvPicPr>
          <p:nvPr/>
        </p:nvPicPr>
        <p:blipFill>
          <a:blip r:embed="rId2"/>
          <a:srcRect/>
          <a:stretch>
            <a:fillRect/>
          </a:stretch>
        </p:blipFill>
        <p:spPr bwMode="auto">
          <a:xfrm>
            <a:off x="4645025" y="1989138"/>
            <a:ext cx="4498975" cy="4103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left)">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left)">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wipe(left)">
                                      <p:cBhvr>
                                        <p:cTn id="22" dur="500"/>
                                        <p:tgtEl>
                                          <p:spTgt spid="696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wipe(left)">
                                      <p:cBhvr>
                                        <p:cTn id="27" dur="500"/>
                                        <p:tgtEl>
                                          <p:spTgt spid="696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635">
                                            <p:txEl>
                                              <p:pRg st="5" end="5"/>
                                            </p:txEl>
                                          </p:spTgt>
                                        </p:tgtEl>
                                        <p:attrNameLst>
                                          <p:attrName>style.visibility</p:attrName>
                                        </p:attrNameLst>
                                      </p:cBhvr>
                                      <p:to>
                                        <p:strVal val="visible"/>
                                      </p:to>
                                    </p:set>
                                    <p:animEffect transition="in" filter="wipe(left)">
                                      <p:cBhvr>
                                        <p:cTn id="32" dur="500"/>
                                        <p:tgtEl>
                                          <p:spTgt spid="696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9635">
                                            <p:txEl>
                                              <p:pRg st="6" end="6"/>
                                            </p:txEl>
                                          </p:spTgt>
                                        </p:tgtEl>
                                        <p:attrNameLst>
                                          <p:attrName>style.visibility</p:attrName>
                                        </p:attrNameLst>
                                      </p:cBhvr>
                                      <p:to>
                                        <p:strVal val="visible"/>
                                      </p:to>
                                    </p:set>
                                    <p:animEffect transition="in" filter="wipe(left)">
                                      <p:cBhvr>
                                        <p:cTn id="37" dur="500"/>
                                        <p:tgtEl>
                                          <p:spTgt spid="696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9635">
                                            <p:txEl>
                                              <p:pRg st="7" end="7"/>
                                            </p:txEl>
                                          </p:spTgt>
                                        </p:tgtEl>
                                        <p:attrNameLst>
                                          <p:attrName>style.visibility</p:attrName>
                                        </p:attrNameLst>
                                      </p:cBhvr>
                                      <p:to>
                                        <p:strVal val="visible"/>
                                      </p:to>
                                    </p:set>
                                    <p:animEffect transition="in" filter="wipe(left)">
                                      <p:cBhvr>
                                        <p:cTn id="42" dur="500"/>
                                        <p:tgtEl>
                                          <p:spTgt spid="696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9635">
                                            <p:txEl>
                                              <p:pRg st="8" end="8"/>
                                            </p:txEl>
                                          </p:spTgt>
                                        </p:tgtEl>
                                        <p:attrNameLst>
                                          <p:attrName>style.visibility</p:attrName>
                                        </p:attrNameLst>
                                      </p:cBhvr>
                                      <p:to>
                                        <p:strVal val="visible"/>
                                      </p:to>
                                    </p:set>
                                    <p:animEffect transition="in" filter="wipe(left)">
                                      <p:cBhvr>
                                        <p:cTn id="47" dur="500"/>
                                        <p:tgtEl>
                                          <p:spTgt spid="696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p:txBody>
          <a:bodyPr>
            <a:normAutofit lnSpcReduction="10000"/>
          </a:bodyPr>
          <a:lstStyle/>
          <a:p>
            <a:r>
              <a:rPr lang="en-US" dirty="0" smtClean="0"/>
              <a:t>History</a:t>
            </a:r>
          </a:p>
          <a:p>
            <a:r>
              <a:rPr lang="en-US" dirty="0" smtClean="0"/>
              <a:t>The methods available</a:t>
            </a:r>
          </a:p>
          <a:p>
            <a:r>
              <a:rPr lang="en-US" dirty="0" smtClean="0"/>
              <a:t>Basic physiology</a:t>
            </a:r>
          </a:p>
          <a:p>
            <a:r>
              <a:rPr lang="en-US" dirty="0" smtClean="0"/>
              <a:t>Indications</a:t>
            </a:r>
          </a:p>
          <a:p>
            <a:r>
              <a:rPr lang="en-US" dirty="0" smtClean="0"/>
              <a:t>Features of CTG – Normal &amp; Abnormal</a:t>
            </a:r>
          </a:p>
          <a:p>
            <a:r>
              <a:rPr lang="en-US" dirty="0" smtClean="0"/>
              <a:t>Management of abnormal CTG</a:t>
            </a:r>
          </a:p>
          <a:p>
            <a:r>
              <a:rPr lang="en-US" dirty="0" smtClean="0"/>
              <a:t>Fetal Blood Sampling</a:t>
            </a:r>
          </a:p>
          <a:p>
            <a:r>
              <a:rPr lang="en-US" dirty="0" smtClean="0"/>
              <a:t>The future?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Baseline Fetal Heart Rate</a:t>
            </a:r>
            <a:endParaRPr lang="en-AU" smtClean="0"/>
          </a:p>
        </p:txBody>
      </p:sp>
      <p:sp>
        <p:nvSpPr>
          <p:cNvPr id="72707" name="Rectangle 3"/>
          <p:cNvSpPr>
            <a:spLocks noGrp="1" noChangeArrowheads="1"/>
          </p:cNvSpPr>
          <p:nvPr>
            <p:ph type="body" idx="1"/>
          </p:nvPr>
        </p:nvSpPr>
        <p:spPr/>
        <p:txBody>
          <a:bodyPr/>
          <a:lstStyle/>
          <a:p>
            <a:r>
              <a:rPr lang="en-US" dirty="0"/>
              <a:t> </a:t>
            </a:r>
            <a:r>
              <a:rPr lang="en-US" dirty="0" smtClean="0"/>
              <a:t>Normal rate 110 to 150 </a:t>
            </a:r>
            <a:r>
              <a:rPr lang="en-US" dirty="0" err="1" smtClean="0"/>
              <a:t>bpm</a:t>
            </a:r>
            <a:r>
              <a:rPr lang="en-US" dirty="0" smtClean="0"/>
              <a:t> at term</a:t>
            </a:r>
          </a:p>
          <a:p>
            <a:pPr eaLnBrk="1" hangingPunct="1"/>
            <a:r>
              <a:rPr lang="en-US" dirty="0" smtClean="0"/>
              <a:t>Faster in early pregnancy</a:t>
            </a:r>
          </a:p>
          <a:p>
            <a:pPr eaLnBrk="1" hangingPunct="1"/>
            <a:r>
              <a:rPr lang="en-US" dirty="0" smtClean="0"/>
              <a:t>Below 100 = baseline </a:t>
            </a:r>
            <a:r>
              <a:rPr lang="en-US" dirty="0" err="1" smtClean="0"/>
              <a:t>bradycardia</a:t>
            </a:r>
            <a:endParaRPr lang="en-US" dirty="0" smtClean="0"/>
          </a:p>
          <a:p>
            <a:pPr eaLnBrk="1" hangingPunct="1"/>
            <a:r>
              <a:rPr lang="en-US" dirty="0" smtClean="0"/>
              <a:t>Below 80 = severe </a:t>
            </a:r>
            <a:r>
              <a:rPr lang="en-US" dirty="0" err="1" smtClean="0"/>
              <a:t>bradycardia</a:t>
            </a:r>
            <a:endParaRPr lang="en-US" dirty="0" smtClean="0"/>
          </a:p>
          <a:p>
            <a:pPr eaLnBrk="1" hangingPunct="1"/>
            <a:r>
              <a:rPr lang="en-US" dirty="0" smtClean="0"/>
              <a:t>Tachycardia &gt; 160 </a:t>
            </a:r>
            <a:r>
              <a:rPr lang="en-US" dirty="0" err="1" smtClean="0"/>
              <a:t>bpm</a:t>
            </a:r>
            <a:endParaRPr lang="en-US" dirty="0" smtClean="0"/>
          </a:p>
          <a:p>
            <a:pPr eaLnBrk="1" hangingPunct="1"/>
            <a:r>
              <a:rPr lang="en-US" dirty="0" smtClean="0"/>
              <a:t>Tachycardia if mother has fever</a:t>
            </a:r>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wipe(left)">
                                      <p:cBhvr>
                                        <p:cTn id="27" dur="500"/>
                                        <p:tgtEl>
                                          <p:spTgt spid="72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wipe(left)">
                                      <p:cBhvr>
                                        <p:cTn id="32"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eaLnBrk="0" hangingPunct="0">
              <a:defRPr/>
            </a:pPr>
            <a:fld id="{E3C7794D-0E3E-4D5D-ADC1-CF05FE2414AE}" type="slidenum">
              <a:rPr lang="en-US" sz="1200" b="1">
                <a:solidFill>
                  <a:schemeClr val="tx1">
                    <a:tint val="75000"/>
                  </a:schemeClr>
                </a:solidFill>
                <a:cs typeface="+mn-cs"/>
              </a:rPr>
              <a:pPr algn="r" eaLnBrk="0" hangingPunct="0">
                <a:defRPr/>
              </a:pPr>
              <a:t>21</a:t>
            </a:fld>
            <a:endParaRPr lang="en-US" sz="1200" b="1">
              <a:solidFill>
                <a:schemeClr val="tx1">
                  <a:tint val="75000"/>
                </a:schemeClr>
              </a:solidFill>
              <a:cs typeface="+mn-cs"/>
            </a:endParaRPr>
          </a:p>
        </p:txBody>
      </p:sp>
      <p:pic>
        <p:nvPicPr>
          <p:cNvPr id="30724" name="Picture 3" descr="normal"/>
          <p:cNvPicPr>
            <a:picLocks noGrp="1" noChangeAspect="1" noChangeArrowheads="1"/>
          </p:cNvPicPr>
          <p:nvPr>
            <p:ph idx="4294967295"/>
          </p:nvPr>
        </p:nvPicPr>
        <p:blipFill>
          <a:blip r:embed="rId2"/>
          <a:srcRect/>
          <a:stretch>
            <a:fillRect/>
          </a:stretch>
        </p:blipFill>
        <p:spPr>
          <a:xfrm>
            <a:off x="0" y="1676400"/>
            <a:ext cx="9144000" cy="4387850"/>
          </a:xfrm>
          <a:noFill/>
        </p:spPr>
      </p:pic>
      <p:sp>
        <p:nvSpPr>
          <p:cNvPr id="30725" name="Line 4"/>
          <p:cNvSpPr>
            <a:spLocks noChangeShapeType="1"/>
          </p:cNvSpPr>
          <p:nvPr/>
        </p:nvSpPr>
        <p:spPr bwMode="auto">
          <a:xfrm>
            <a:off x="8153400" y="2819400"/>
            <a:ext cx="304800" cy="0"/>
          </a:xfrm>
          <a:prstGeom prst="line">
            <a:avLst/>
          </a:prstGeom>
          <a:noFill/>
          <a:ln w="9525">
            <a:solidFill>
              <a:schemeClr val="tx2"/>
            </a:solidFill>
            <a:round/>
            <a:headEnd/>
            <a:tailEnd/>
          </a:ln>
        </p:spPr>
        <p:txBody>
          <a:bodyPr/>
          <a:lstStyle/>
          <a:p>
            <a:endParaRPr lang="en-US"/>
          </a:p>
        </p:txBody>
      </p:sp>
      <p:sp>
        <p:nvSpPr>
          <p:cNvPr id="30726" name="Line 5"/>
          <p:cNvSpPr>
            <a:spLocks noChangeShapeType="1"/>
          </p:cNvSpPr>
          <p:nvPr/>
        </p:nvSpPr>
        <p:spPr bwMode="auto">
          <a:xfrm>
            <a:off x="7467600" y="3124200"/>
            <a:ext cx="609600" cy="0"/>
          </a:xfrm>
          <a:prstGeom prst="line">
            <a:avLst/>
          </a:prstGeom>
          <a:noFill/>
          <a:ln w="9525">
            <a:solidFill>
              <a:schemeClr val="tx2"/>
            </a:solidFill>
            <a:round/>
            <a:headEnd/>
            <a:tailEnd/>
          </a:ln>
        </p:spPr>
        <p:txBody>
          <a:bodyPr/>
          <a:lstStyle/>
          <a:p>
            <a:endParaRPr lang="en-US"/>
          </a:p>
        </p:txBody>
      </p:sp>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5"/>
          <p:cNvSpPr>
            <a:spLocks noGrp="1" noChangeArrowheads="1"/>
          </p:cNvSpPr>
          <p:nvPr>
            <p:ph type="title" idx="4294967295"/>
          </p:nvPr>
        </p:nvSpPr>
        <p:spPr/>
        <p:txBody>
          <a:bodyPr/>
          <a:lstStyle/>
          <a:p>
            <a:pPr eaLnBrk="1" hangingPunct="1"/>
            <a:r>
              <a:rPr lang="en-US" smtClean="0"/>
              <a:t>BRADYCARDIA</a:t>
            </a:r>
            <a:endParaRPr lang="en-GB" smtClean="0"/>
          </a:p>
        </p:txBody>
      </p:sp>
      <p:pic>
        <p:nvPicPr>
          <p:cNvPr id="31747" name="Picture 4" descr="bradycardia"/>
          <p:cNvPicPr>
            <a:picLocks noGrp="1" noChangeAspect="1" noChangeArrowheads="1"/>
          </p:cNvPicPr>
          <p:nvPr>
            <p:ph idx="4294967295"/>
          </p:nvPr>
        </p:nvPicPr>
        <p:blipFill>
          <a:blip r:embed="rId2"/>
          <a:srcRect/>
          <a:stretch>
            <a:fillRect/>
          </a:stretch>
        </p:blipFill>
        <p:spPr>
          <a:xfrm>
            <a:off x="169863" y="1447800"/>
            <a:ext cx="8748712" cy="4344988"/>
          </a:xfrm>
          <a:noFill/>
        </p:spPr>
      </p:pic>
      <p:sp>
        <p:nvSpPr>
          <p:cNvPr id="31748"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9EBECB5D-408B-48D1-8120-66E2D0B2BD33}" type="slidenum">
              <a:rPr lang="en-US" sz="1200" b="1">
                <a:solidFill>
                  <a:schemeClr val="tx1">
                    <a:tint val="75000"/>
                  </a:schemeClr>
                </a:solidFill>
                <a:cs typeface="+mn-cs"/>
              </a:rPr>
              <a:pPr algn="r" eaLnBrk="0" hangingPunct="0">
                <a:defRPr/>
              </a:pPr>
              <a:t>22</a:t>
            </a:fld>
            <a:endParaRPr lang="en-US" sz="1200" b="1">
              <a:solidFill>
                <a:schemeClr val="tx1">
                  <a:tint val="75000"/>
                </a:schemeClr>
              </a:solidFill>
              <a:cs typeface="+mn-c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ppt_w</p:attrName>
                                        </p:attrNameLst>
                                      </p:cBhvr>
                                      <p:tavLst>
                                        <p:tav tm="0">
                                          <p:val>
                                            <p:strVal val="#ppt_w+.3"/>
                                          </p:val>
                                        </p:tav>
                                        <p:tav tm="100000">
                                          <p:val>
                                            <p:strVal val="#ppt_w"/>
                                          </p:val>
                                        </p:tav>
                                      </p:tavLst>
                                    </p:anim>
                                    <p:anim calcmode="lin" valueType="num">
                                      <p:cBhvr>
                                        <p:cTn id="8" dur="1000" fill="hold"/>
                                        <p:tgtEl>
                                          <p:spTgt spid="24581"/>
                                        </p:tgtEl>
                                        <p:attrNameLst>
                                          <p:attrName>ppt_h</p:attrName>
                                        </p:attrNameLst>
                                      </p:cBhvr>
                                      <p:tavLst>
                                        <p:tav tm="0">
                                          <p:val>
                                            <p:strVal val="#ppt_h"/>
                                          </p:val>
                                        </p:tav>
                                        <p:tav tm="100000">
                                          <p:val>
                                            <p:strVal val="#ppt_h"/>
                                          </p:val>
                                        </p:tav>
                                      </p:tavLst>
                                    </p:anim>
                                    <p:animEffect transition="in" filter="fade">
                                      <p:cBhvr>
                                        <p:cTn id="9"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5"/>
          <p:cNvSpPr>
            <a:spLocks noGrp="1" noChangeArrowheads="1"/>
          </p:cNvSpPr>
          <p:nvPr>
            <p:ph type="title" idx="4294967295"/>
          </p:nvPr>
        </p:nvSpPr>
        <p:spPr>
          <a:xfrm>
            <a:off x="914400" y="152400"/>
            <a:ext cx="9144000" cy="2286000"/>
          </a:xfrm>
        </p:spPr>
        <p:txBody>
          <a:bodyPr/>
          <a:lstStyle/>
          <a:p>
            <a:pPr algn="l" eaLnBrk="1" hangingPunct="1"/>
            <a:r>
              <a:rPr lang="en-US" sz="2400" b="1" smtClean="0">
                <a:latin typeface="Comic Sans MS" pitchFamily="66" charset="0"/>
              </a:rPr>
              <a:t>Hypoxia                    Chorioamnionitis</a:t>
            </a:r>
            <a:br>
              <a:rPr lang="en-US" sz="2400" b="1" smtClean="0">
                <a:latin typeface="Comic Sans MS" pitchFamily="66" charset="0"/>
              </a:rPr>
            </a:br>
            <a:r>
              <a:rPr lang="en-US" sz="2400" b="1" smtClean="0">
                <a:latin typeface="Comic Sans MS" pitchFamily="66" charset="0"/>
              </a:rPr>
              <a:t>Maternal fever            B-Mimetic drugs</a:t>
            </a:r>
            <a:br>
              <a:rPr lang="en-US" sz="2400" b="1" smtClean="0">
                <a:latin typeface="Comic Sans MS" pitchFamily="66" charset="0"/>
              </a:rPr>
            </a:br>
            <a:r>
              <a:rPr lang="en-US" sz="2400" b="1" smtClean="0">
                <a:latin typeface="Comic Sans MS" pitchFamily="66" charset="0"/>
              </a:rPr>
              <a:t>Fetal anaemia,sepsis,ht failure,arrhythmias                  </a:t>
            </a:r>
          </a:p>
        </p:txBody>
      </p:sp>
      <p:pic>
        <p:nvPicPr>
          <p:cNvPr id="32771" name="Picture 4" descr="tachycardia"/>
          <p:cNvPicPr>
            <a:picLocks noGrp="1" noChangeAspect="1" noChangeArrowheads="1"/>
          </p:cNvPicPr>
          <p:nvPr>
            <p:ph idx="4294967295"/>
          </p:nvPr>
        </p:nvPicPr>
        <p:blipFill>
          <a:blip r:embed="rId2"/>
          <a:srcRect/>
          <a:stretch>
            <a:fillRect/>
          </a:stretch>
        </p:blipFill>
        <p:spPr>
          <a:xfrm>
            <a:off x="381000" y="2370138"/>
            <a:ext cx="8389938" cy="4083050"/>
          </a:xfrm>
          <a:noFill/>
        </p:spPr>
      </p:pic>
      <p:sp>
        <p:nvSpPr>
          <p:cNvPr id="32772" name="Footer Placeholder 7"/>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eaLnBrk="0" hangingPunct="0">
              <a:defRPr/>
            </a:pPr>
            <a:fld id="{BB96CDA7-4383-4995-8A8D-FFDA003DCE0D}" type="slidenum">
              <a:rPr lang="en-US" sz="1200" b="1">
                <a:solidFill>
                  <a:schemeClr val="tx1">
                    <a:tint val="75000"/>
                  </a:schemeClr>
                </a:solidFill>
                <a:cs typeface="+mn-cs"/>
              </a:rPr>
              <a:pPr algn="r" eaLnBrk="0" hangingPunct="0">
                <a:defRPr/>
              </a:pPr>
              <a:t>23</a:t>
            </a:fld>
            <a:endParaRPr lang="en-US" sz="1200" b="1">
              <a:solidFill>
                <a:schemeClr val="tx1">
                  <a:tint val="75000"/>
                </a:schemeClr>
              </a:solidFill>
              <a:cs typeface="+mn-cs"/>
            </a:endParaRPr>
          </a:p>
        </p:txBody>
      </p:sp>
      <p:sp>
        <p:nvSpPr>
          <p:cNvPr id="32774" name="Text Box 7"/>
          <p:cNvSpPr txBox="1">
            <a:spLocks noChangeArrowheads="1"/>
          </p:cNvSpPr>
          <p:nvPr/>
        </p:nvSpPr>
        <p:spPr bwMode="auto">
          <a:xfrm>
            <a:off x="2057400" y="0"/>
            <a:ext cx="3657600" cy="519113"/>
          </a:xfrm>
          <a:prstGeom prst="rect">
            <a:avLst/>
          </a:prstGeom>
          <a:solidFill>
            <a:srgbClr val="C00000"/>
          </a:solidFill>
          <a:ln w="9525">
            <a:noFill/>
            <a:miter lim="800000"/>
            <a:headEnd/>
            <a:tailEnd/>
          </a:ln>
        </p:spPr>
        <p:txBody>
          <a:bodyPr>
            <a:spAutoFit/>
          </a:bodyPr>
          <a:lstStyle/>
          <a:p>
            <a:pPr eaLnBrk="0" hangingPunct="0">
              <a:spcBef>
                <a:spcPct val="50000"/>
              </a:spcBef>
            </a:pPr>
            <a:r>
              <a:rPr lang="en-US" sz="2800">
                <a:solidFill>
                  <a:srgbClr val="FFFF00"/>
                </a:solidFill>
                <a:latin typeface="Comic Sans MS" pitchFamily="66" charset="0"/>
              </a:rPr>
              <a:t>    </a:t>
            </a:r>
            <a:r>
              <a:rPr lang="en-US" sz="2800" b="1">
                <a:solidFill>
                  <a:srgbClr val="FFFF00"/>
                </a:solidFill>
                <a:latin typeface="Comic Sans MS" pitchFamily="66" charset="0"/>
              </a:rPr>
              <a:t>TACHYCARDIA</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1000" fill="hold"/>
                                        <p:tgtEl>
                                          <p:spTgt spid="32773"/>
                                        </p:tgtEl>
                                        <p:attrNameLst>
                                          <p:attrName>ppt_w</p:attrName>
                                        </p:attrNameLst>
                                      </p:cBhvr>
                                      <p:tavLst>
                                        <p:tav tm="0">
                                          <p:val>
                                            <p:strVal val="#ppt_w+.3"/>
                                          </p:val>
                                        </p:tav>
                                        <p:tav tm="100000">
                                          <p:val>
                                            <p:strVal val="#ppt_w"/>
                                          </p:val>
                                        </p:tav>
                                      </p:tavLst>
                                    </p:anim>
                                    <p:anim calcmode="lin" valueType="num">
                                      <p:cBhvr>
                                        <p:cTn id="8" dur="1000" fill="hold"/>
                                        <p:tgtEl>
                                          <p:spTgt spid="32773"/>
                                        </p:tgtEl>
                                        <p:attrNameLst>
                                          <p:attrName>ppt_h</p:attrName>
                                        </p:attrNameLst>
                                      </p:cBhvr>
                                      <p:tavLst>
                                        <p:tav tm="0">
                                          <p:val>
                                            <p:strVal val="#ppt_h"/>
                                          </p:val>
                                        </p:tav>
                                        <p:tav tm="100000">
                                          <p:val>
                                            <p:strVal val="#ppt_h"/>
                                          </p:val>
                                        </p:tav>
                                      </p:tavLst>
                                    </p:anim>
                                    <p:animEffect transition="in" filter="fade">
                                      <p:cBhvr>
                                        <p:cTn id="9" dur="1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dirty="0" smtClean="0"/>
              <a:t>Short Term </a:t>
            </a:r>
            <a:r>
              <a:rPr lang="en-US" dirty="0" smtClean="0"/>
              <a:t>Variability or</a:t>
            </a:r>
            <a:r>
              <a:rPr lang="en-US" dirty="0" smtClean="0"/>
              <a:t/>
            </a:r>
            <a:br>
              <a:rPr lang="en-US" dirty="0" smtClean="0"/>
            </a:br>
            <a:r>
              <a:rPr lang="en-US" dirty="0" smtClean="0"/>
              <a:t>Beat </a:t>
            </a:r>
            <a:r>
              <a:rPr lang="en-US" dirty="0" smtClean="0"/>
              <a:t>to Beat Variability </a:t>
            </a:r>
            <a:endParaRPr lang="en-AU" dirty="0" smtClean="0"/>
          </a:p>
        </p:txBody>
      </p:sp>
      <p:sp>
        <p:nvSpPr>
          <p:cNvPr id="78851" name="Rectangle 3"/>
          <p:cNvSpPr>
            <a:spLocks noGrp="1" noChangeArrowheads="1"/>
          </p:cNvSpPr>
          <p:nvPr>
            <p:ph type="body" idx="1"/>
          </p:nvPr>
        </p:nvSpPr>
        <p:spPr/>
        <p:txBody>
          <a:bodyPr/>
          <a:lstStyle/>
          <a:p>
            <a:pPr eaLnBrk="1" hangingPunct="1"/>
            <a:r>
              <a:rPr lang="en-US" sz="2800" dirty="0" smtClean="0"/>
              <a:t>Should be </a:t>
            </a:r>
            <a:r>
              <a:rPr lang="en-US" sz="2800" dirty="0" smtClean="0"/>
              <a:t>10 to 25 beats</a:t>
            </a:r>
            <a:endParaRPr lang="en-US" sz="2800" dirty="0" smtClean="0"/>
          </a:p>
          <a:p>
            <a:pPr eaLnBrk="1" hangingPunct="1"/>
            <a:r>
              <a:rPr lang="en-US" sz="2800" dirty="0" smtClean="0"/>
              <a:t>The most important feature of any CTG</a:t>
            </a:r>
          </a:p>
          <a:p>
            <a:pPr eaLnBrk="1" hangingPunct="1"/>
            <a:r>
              <a:rPr lang="en-US" sz="2800" dirty="0" smtClean="0"/>
              <a:t>Is a reflection of competing acceleratory and decelerating CNS influences on the fetal heart</a:t>
            </a:r>
          </a:p>
          <a:p>
            <a:pPr eaLnBrk="1" hangingPunct="1"/>
            <a:r>
              <a:rPr lang="en-US" sz="2800" dirty="0" smtClean="0"/>
              <a:t> </a:t>
            </a:r>
            <a:r>
              <a:rPr lang="en-US" sz="2800" dirty="0" smtClean="0"/>
              <a:t>R</a:t>
            </a:r>
            <a:r>
              <a:rPr lang="en-US" sz="2800" dirty="0" smtClean="0"/>
              <a:t>epresents </a:t>
            </a:r>
            <a:r>
              <a:rPr lang="en-US" sz="2800" dirty="0" smtClean="0"/>
              <a:t>the best measure of CNS oxygenation</a:t>
            </a:r>
          </a:p>
          <a:p>
            <a:pPr eaLnBrk="1" hangingPunct="1"/>
            <a:r>
              <a:rPr lang="en-US" sz="2800" dirty="0" smtClean="0"/>
              <a:t>Will be affected by drugs</a:t>
            </a:r>
          </a:p>
          <a:p>
            <a:pPr eaLnBrk="1" hangingPunct="1"/>
            <a:r>
              <a:rPr lang="en-US" sz="2800" dirty="0" smtClean="0"/>
              <a:t>Will be reduced in the pre term fetus</a:t>
            </a:r>
            <a:endParaRPr lang="en-AU"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wipe(left)">
                                      <p:cBhvr>
                                        <p:cTn id="17" dur="500"/>
                                        <p:tgtEl>
                                          <p:spTgt spid="78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wipe(left)">
                                      <p:cBhvr>
                                        <p:cTn id="22" dur="500"/>
                                        <p:tgtEl>
                                          <p:spTgt spid="78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animEffect transition="in" filter="wipe(left)">
                                      <p:cBhvr>
                                        <p:cTn id="27" dur="500"/>
                                        <p:tgtEl>
                                          <p:spTgt spid="78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8851">
                                            <p:txEl>
                                              <p:pRg st="5" end="5"/>
                                            </p:txEl>
                                          </p:spTgt>
                                        </p:tgtEl>
                                        <p:attrNameLst>
                                          <p:attrName>style.visibility</p:attrName>
                                        </p:attrNameLst>
                                      </p:cBhvr>
                                      <p:to>
                                        <p:strVal val="visible"/>
                                      </p:to>
                                    </p:set>
                                    <p:animEffect transition="in" filter="wipe(left)">
                                      <p:cBhvr>
                                        <p:cTn id="32"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6-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5"/>
          <p:cNvSpPr>
            <a:spLocks noGrp="1" noChangeArrowheads="1"/>
          </p:cNvSpPr>
          <p:nvPr>
            <p:ph type="title" idx="4294967295"/>
          </p:nvPr>
        </p:nvSpPr>
        <p:spPr/>
        <p:txBody>
          <a:bodyPr/>
          <a:lstStyle/>
          <a:p>
            <a:pPr eaLnBrk="1" hangingPunct="1"/>
            <a:endParaRPr lang="en-US" smtClean="0"/>
          </a:p>
        </p:txBody>
      </p:sp>
      <p:pic>
        <p:nvPicPr>
          <p:cNvPr id="37891" name="Picture 4" descr="baseline"/>
          <p:cNvPicPr>
            <a:picLocks noGrp="1" noChangeAspect="1" noChangeArrowheads="1"/>
          </p:cNvPicPr>
          <p:nvPr>
            <p:ph idx="4294967295"/>
          </p:nvPr>
        </p:nvPicPr>
        <p:blipFill>
          <a:blip r:embed="rId2"/>
          <a:srcRect/>
          <a:stretch>
            <a:fillRect/>
          </a:stretch>
        </p:blipFill>
        <p:spPr>
          <a:xfrm>
            <a:off x="381000" y="2057400"/>
            <a:ext cx="8453438" cy="4127500"/>
          </a:xfrm>
          <a:noFill/>
        </p:spPr>
      </p:pic>
      <p:sp>
        <p:nvSpPr>
          <p:cNvPr id="3789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eaLnBrk="0" hangingPunct="0">
              <a:defRPr/>
            </a:pPr>
            <a:fld id="{47CDC3D6-7190-475E-9757-969698132A55}" type="slidenum">
              <a:rPr lang="en-US" sz="1200" b="1">
                <a:solidFill>
                  <a:schemeClr val="tx1">
                    <a:tint val="75000"/>
                  </a:schemeClr>
                </a:solidFill>
                <a:cs typeface="+mn-cs"/>
              </a:rPr>
              <a:pPr algn="r" eaLnBrk="0" hangingPunct="0">
                <a:defRPr/>
              </a:pPr>
              <a:t>26</a:t>
            </a:fld>
            <a:endParaRPr lang="en-US" sz="1200" b="1">
              <a:solidFill>
                <a:schemeClr val="tx1">
                  <a:tint val="75000"/>
                </a:schemeClr>
              </a:solidFill>
              <a:cs typeface="+mn-cs"/>
            </a:endParaRPr>
          </a:p>
        </p:txBody>
      </p:sp>
      <p:sp>
        <p:nvSpPr>
          <p:cNvPr id="37894" name="Text Box 7"/>
          <p:cNvSpPr txBox="1">
            <a:spLocks noChangeArrowheads="1"/>
          </p:cNvSpPr>
          <p:nvPr/>
        </p:nvSpPr>
        <p:spPr bwMode="auto">
          <a:xfrm>
            <a:off x="685800" y="838200"/>
            <a:ext cx="7848600" cy="1016000"/>
          </a:xfrm>
          <a:prstGeom prst="rect">
            <a:avLst/>
          </a:prstGeom>
          <a:noFill/>
          <a:ln w="9525">
            <a:noFill/>
            <a:miter lim="800000"/>
            <a:headEnd/>
            <a:tailEnd/>
          </a:ln>
        </p:spPr>
        <p:txBody>
          <a:bodyPr>
            <a:spAutoFit/>
          </a:bodyPr>
          <a:lstStyle/>
          <a:p>
            <a:pPr eaLnBrk="0" hangingPunct="0">
              <a:spcBef>
                <a:spcPct val="50000"/>
              </a:spcBef>
            </a:pPr>
            <a:r>
              <a:rPr lang="en-US" sz="2400">
                <a:latin typeface="Comic Sans MS" pitchFamily="66" charset="0"/>
              </a:rPr>
              <a:t>Hypoxia                   Drugs       Extreme prematurity</a:t>
            </a:r>
          </a:p>
          <a:p>
            <a:pPr eaLnBrk="0" hangingPunct="0">
              <a:spcBef>
                <a:spcPct val="50000"/>
              </a:spcBef>
            </a:pPr>
            <a:r>
              <a:rPr lang="en-US" sz="2400">
                <a:latin typeface="Comic Sans MS" pitchFamily="66" charset="0"/>
              </a:rPr>
              <a:t>         Sleep                       CNS abno.</a:t>
            </a:r>
          </a:p>
        </p:txBody>
      </p:sp>
      <p:sp>
        <p:nvSpPr>
          <p:cNvPr id="37895" name="Text Box 8"/>
          <p:cNvSpPr txBox="1">
            <a:spLocks noChangeArrowheads="1"/>
          </p:cNvSpPr>
          <p:nvPr/>
        </p:nvSpPr>
        <p:spPr bwMode="auto">
          <a:xfrm>
            <a:off x="2286000" y="152400"/>
            <a:ext cx="4038600" cy="369888"/>
          </a:xfrm>
          <a:prstGeom prst="rect">
            <a:avLst/>
          </a:prstGeom>
          <a:solidFill>
            <a:srgbClr val="C00000"/>
          </a:solidFill>
          <a:ln w="9525">
            <a:noFill/>
            <a:miter lim="800000"/>
            <a:headEnd/>
            <a:tailEnd/>
          </a:ln>
        </p:spPr>
        <p:txBody>
          <a:bodyPr>
            <a:spAutoFit/>
          </a:bodyPr>
          <a:lstStyle/>
          <a:p>
            <a:pPr algn="ctr" eaLnBrk="0" hangingPunct="0">
              <a:spcBef>
                <a:spcPct val="50000"/>
              </a:spcBef>
            </a:pPr>
            <a:r>
              <a:rPr lang="en-US" b="1">
                <a:solidFill>
                  <a:srgbClr val="FFFF00"/>
                </a:solidFill>
                <a:latin typeface="Comic Sans MS" pitchFamily="66" charset="0"/>
              </a:rPr>
              <a:t> REDUCED    VARIABILITY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ppt_w</p:attrName>
                                        </p:attrNameLst>
                                      </p:cBhvr>
                                      <p:tavLst>
                                        <p:tav tm="0">
                                          <p:val>
                                            <p:strVal val="#ppt_w+.3"/>
                                          </p:val>
                                        </p:tav>
                                        <p:tav tm="100000">
                                          <p:val>
                                            <p:strVal val="#ppt_w"/>
                                          </p:val>
                                        </p:tav>
                                      </p:tavLst>
                                    </p:anim>
                                    <p:anim calcmode="lin" valueType="num">
                                      <p:cBhvr>
                                        <p:cTn id="8" dur="1000" fill="hold"/>
                                        <p:tgtEl>
                                          <p:spTgt spid="22533"/>
                                        </p:tgtEl>
                                        <p:attrNameLst>
                                          <p:attrName>ppt_h</p:attrName>
                                        </p:attrNameLst>
                                      </p:cBhvr>
                                      <p:tavLst>
                                        <p:tav tm="0">
                                          <p:val>
                                            <p:strVal val="#ppt_h"/>
                                          </p:val>
                                        </p:tav>
                                        <p:tav tm="100000">
                                          <p:val>
                                            <p:strVal val="#ppt_h"/>
                                          </p:val>
                                        </p:tav>
                                      </p:tavLst>
                                    </p:anim>
                                    <p:animEffect transition="in" filter="fade">
                                      <p:cBhvr>
                                        <p:cTn id="9" dur="1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4" descr="2487_f11b"/>
          <p:cNvPicPr>
            <a:picLocks noChangeAspect="1" noChangeArrowheads="1"/>
          </p:cNvPicPr>
          <p:nvPr/>
        </p:nvPicPr>
        <p:blipFill>
          <a:blip r:embed="rId2"/>
          <a:srcRect/>
          <a:stretch>
            <a:fillRect/>
          </a:stretch>
        </p:blipFill>
        <p:spPr bwMode="auto">
          <a:xfrm>
            <a:off x="0" y="0"/>
            <a:ext cx="9144000" cy="6948488"/>
          </a:xfrm>
          <a:prstGeom prst="rect">
            <a:avLst/>
          </a:prstGeom>
          <a:noFill/>
          <a:ln w="9525">
            <a:noFill/>
            <a:miter lim="800000"/>
            <a:headEnd/>
            <a:tailEnd/>
          </a:ln>
        </p:spPr>
      </p:pic>
      <p:sp>
        <p:nvSpPr>
          <p:cNvPr id="36867" name="Text Box 5"/>
          <p:cNvSpPr txBox="1">
            <a:spLocks noChangeArrowheads="1"/>
          </p:cNvSpPr>
          <p:nvPr/>
        </p:nvSpPr>
        <p:spPr bwMode="auto">
          <a:xfrm>
            <a:off x="2438400" y="4038600"/>
            <a:ext cx="4572000" cy="519113"/>
          </a:xfrm>
          <a:prstGeom prst="rect">
            <a:avLst/>
          </a:prstGeom>
          <a:solidFill>
            <a:schemeClr val="accent1"/>
          </a:solidFill>
          <a:ln w="9525">
            <a:noFill/>
            <a:miter lim="800000"/>
            <a:headEnd/>
            <a:tailEnd/>
          </a:ln>
        </p:spPr>
        <p:txBody>
          <a:bodyPr>
            <a:spAutoFit/>
          </a:bodyPr>
          <a:lstStyle/>
          <a:p>
            <a:pPr eaLnBrk="0" hangingPunct="0">
              <a:spcBef>
                <a:spcPct val="50000"/>
              </a:spcBef>
            </a:pPr>
            <a:r>
              <a:rPr lang="en-US" sz="2800">
                <a:latin typeface="Comic Sans MS" pitchFamily="66" charset="0"/>
              </a:rPr>
              <a:t>      </a:t>
            </a:r>
            <a:r>
              <a:rPr lang="en-US" sz="2800">
                <a:solidFill>
                  <a:srgbClr val="990000"/>
                </a:solidFill>
                <a:latin typeface="Comic Sans MS" pitchFamily="66" charset="0"/>
              </a:rPr>
              <a:t>SINUSOIDAL</a:t>
            </a:r>
          </a:p>
        </p:txBody>
      </p:sp>
      <p:sp>
        <p:nvSpPr>
          <p:cNvPr id="6" name="Slide Number Placeholder 5"/>
          <p:cNvSpPr txBox="1">
            <a:spLocks noGrp="1"/>
          </p:cNvSpPr>
          <p:nvPr/>
        </p:nvSpPr>
        <p:spPr bwMode="auto">
          <a:xfrm>
            <a:off x="6718300" y="6248400"/>
            <a:ext cx="1905000" cy="457200"/>
          </a:xfrm>
          <a:prstGeom prst="rect">
            <a:avLst/>
          </a:prstGeom>
          <a:noFill/>
          <a:ln>
            <a:miter lim="800000"/>
            <a:headEnd/>
            <a:tailEnd/>
          </a:ln>
        </p:spPr>
        <p:txBody>
          <a:bodyPr/>
          <a:lstStyle/>
          <a:p>
            <a:pPr algn="r">
              <a:defRPr/>
            </a:pPr>
            <a:fld id="{CED25F41-E0CA-42B8-A0AE-EE6092FED784}" type="slidenum">
              <a:rPr lang="en-US" sz="1400">
                <a:latin typeface="+mn-lt"/>
                <a:cs typeface="+mn-cs"/>
              </a:rPr>
              <a:pPr algn="r">
                <a:defRPr/>
              </a:pPr>
              <a:t>27</a:t>
            </a:fld>
            <a:endParaRPr lang="en-US" sz="1400">
              <a:latin typeface="+mn-lt"/>
              <a:cs typeface="+mn-cs"/>
            </a:endParaRPr>
          </a:p>
        </p:txBody>
      </p:sp>
      <p:sp>
        <p:nvSpPr>
          <p:cNvPr id="7" name="Footer Placeholder 6"/>
          <p:cNvSpPr txBox="1">
            <a:spLocks noGrp="1"/>
          </p:cNvSpPr>
          <p:nvPr/>
        </p:nvSpPr>
        <p:spPr bwMode="auto">
          <a:xfrm>
            <a:off x="3556000" y="6248400"/>
            <a:ext cx="2895600" cy="457200"/>
          </a:xfrm>
          <a:prstGeom prst="rect">
            <a:avLst/>
          </a:prstGeom>
          <a:noFill/>
          <a:ln>
            <a:miter lim="800000"/>
            <a:headEnd/>
            <a:tailEnd/>
          </a:ln>
        </p:spPr>
        <p:txBody>
          <a:bodyPr/>
          <a:lstStyle/>
          <a:p>
            <a:pPr algn="ctr">
              <a:defRPr/>
            </a:pPr>
            <a:r>
              <a:rPr lang="en-US" sz="1400">
                <a:latin typeface="+mn-lt"/>
                <a:cs typeface="+mn-cs"/>
              </a:rPr>
              <a:t>Dr Mona Shroff                             www.obgyntoday.info</a:t>
            </a:r>
          </a:p>
        </p:txBody>
      </p:sp>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457200" y="274638"/>
            <a:ext cx="8229600" cy="652462"/>
          </a:xfrm>
        </p:spPr>
        <p:txBody>
          <a:bodyPr anchor="b">
            <a:normAutofit fontScale="90000"/>
          </a:bodyPr>
          <a:lstStyle/>
          <a:p>
            <a:pPr eaLnBrk="1" hangingPunct="1"/>
            <a:r>
              <a:rPr lang="en-US" smtClean="0">
                <a:solidFill>
                  <a:srgbClr val="336600"/>
                </a:solidFill>
              </a:rPr>
              <a:t>Sinusoidal pattern</a:t>
            </a:r>
          </a:p>
        </p:txBody>
      </p:sp>
      <p:sp>
        <p:nvSpPr>
          <p:cNvPr id="155651" name="Rectangle 3"/>
          <p:cNvSpPr>
            <a:spLocks noGrp="1" noChangeArrowheads="1"/>
          </p:cNvSpPr>
          <p:nvPr>
            <p:ph type="body" idx="4294967295"/>
          </p:nvPr>
        </p:nvSpPr>
        <p:spPr/>
        <p:txBody>
          <a:bodyPr/>
          <a:lstStyle/>
          <a:p>
            <a:pPr eaLnBrk="1" hangingPunct="1"/>
            <a:endParaRPr lang="en-US" smtClean="0"/>
          </a:p>
        </p:txBody>
      </p:sp>
      <p:sp>
        <p:nvSpPr>
          <p:cNvPr id="35844" name="Rectangle 4"/>
          <p:cNvSpPr>
            <a:spLocks noChangeArrowheads="1"/>
          </p:cNvSpPr>
          <p:nvPr/>
        </p:nvSpPr>
        <p:spPr bwMode="auto">
          <a:xfrm>
            <a:off x="304800" y="1295400"/>
            <a:ext cx="8839200" cy="4362450"/>
          </a:xfrm>
          <a:prstGeom prst="rect">
            <a:avLst/>
          </a:prstGeom>
          <a:noFill/>
          <a:ln w="9525">
            <a:noFill/>
            <a:miter lim="800000"/>
            <a:headEnd/>
            <a:tailEnd/>
          </a:ln>
        </p:spPr>
        <p:txBody>
          <a:bodyPr>
            <a:spAutoFit/>
          </a:bodyPr>
          <a:lstStyle/>
          <a:p>
            <a:r>
              <a:rPr lang="en-US" sz="2800"/>
              <a:t>A regular oscillation of the baseline long-term variability resembling a sine wave. This smooth, undulating pattern, lasting at least 10 minutes, has a relatively fixed period of 3–5 cycles per minute and an amplitude of 5–15 bpm above and below the baseline. Baseline  variability is absent</a:t>
            </a:r>
          </a:p>
          <a:p>
            <a:endParaRPr lang="en-US" sz="2800"/>
          </a:p>
          <a:p>
            <a:r>
              <a:rPr lang="en-US" sz="2800"/>
              <a:t>Associated with -  </a:t>
            </a:r>
          </a:p>
          <a:p>
            <a:r>
              <a:rPr lang="en-US" sz="2800"/>
              <a:t>                       </a:t>
            </a:r>
            <a:r>
              <a:rPr lang="en-US" sz="2800">
                <a:solidFill>
                  <a:srgbClr val="990000"/>
                </a:solidFill>
              </a:rPr>
              <a:t>Severe chronic fetal anaemia</a:t>
            </a:r>
          </a:p>
          <a:p>
            <a:r>
              <a:rPr lang="en-US" sz="2800">
                <a:solidFill>
                  <a:srgbClr val="990000"/>
                </a:solidFill>
              </a:rPr>
              <a:t>                       Severe hypoxia &amp; acidosis</a:t>
            </a:r>
          </a:p>
        </p:txBody>
      </p:sp>
      <p:sp>
        <p:nvSpPr>
          <p:cNvPr id="7" name="Slide Number Placeholder 6"/>
          <p:cNvSpPr txBox="1">
            <a:spLocks noGrp="1"/>
          </p:cNvSpPr>
          <p:nvPr/>
        </p:nvSpPr>
        <p:spPr bwMode="auto">
          <a:xfrm>
            <a:off x="6718300" y="6248400"/>
            <a:ext cx="1905000" cy="457200"/>
          </a:xfrm>
          <a:prstGeom prst="rect">
            <a:avLst/>
          </a:prstGeom>
          <a:noFill/>
          <a:ln>
            <a:miter lim="800000"/>
            <a:headEnd/>
            <a:tailEnd/>
          </a:ln>
        </p:spPr>
        <p:txBody>
          <a:bodyPr/>
          <a:lstStyle/>
          <a:p>
            <a:pPr algn="r">
              <a:defRPr/>
            </a:pPr>
            <a:fld id="{26CB8DDA-74AC-44EA-8008-E5A0F9EE7EA3}" type="slidenum">
              <a:rPr lang="en-US" sz="1400">
                <a:latin typeface="+mn-lt"/>
                <a:cs typeface="+mn-cs"/>
              </a:rPr>
              <a:pPr algn="r">
                <a:defRPr/>
              </a:pPr>
              <a:t>28</a:t>
            </a:fld>
            <a:endParaRPr lang="en-US" sz="1400">
              <a:latin typeface="+mn-lt"/>
              <a:cs typeface="+mn-cs"/>
            </a:endParaRPr>
          </a:p>
        </p:txBody>
      </p:sp>
      <p:sp>
        <p:nvSpPr>
          <p:cNvPr id="35846" name="Footer Placeholder 7"/>
          <p:cNvSpPr txBox="1">
            <a:spLocks noGrp="1"/>
          </p:cNvSpPr>
          <p:nvPr/>
        </p:nvSpPr>
        <p:spPr bwMode="auto">
          <a:xfrm>
            <a:off x="3556000" y="6248400"/>
            <a:ext cx="2895600" cy="457200"/>
          </a:xfrm>
          <a:prstGeom prst="rect">
            <a:avLst/>
          </a:prstGeom>
          <a:noFill/>
          <a:ln w="9525">
            <a:noFill/>
            <a:miter lim="800000"/>
            <a:headEnd/>
            <a:tailEnd/>
          </a:ln>
        </p:spPr>
        <p:txBody>
          <a:bodyPr/>
          <a:lstStyle/>
          <a:p>
            <a:pPr algn="ctr"/>
            <a:endParaRPr lang="en-US" sz="1400">
              <a:latin typeface="Comic Sans MS" pitchFamily="66"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2000" fill="hold"/>
                                        <p:tgtEl>
                                          <p:spTgt spid="155650"/>
                                        </p:tgtEl>
                                        <p:attrNameLst>
                                          <p:attrName>ppt_w</p:attrName>
                                        </p:attrNameLst>
                                      </p:cBhvr>
                                      <p:tavLst>
                                        <p:tav tm="0">
                                          <p:val>
                                            <p:strVal val="#ppt_w*2.5"/>
                                          </p:val>
                                        </p:tav>
                                        <p:tav tm="100000">
                                          <p:val>
                                            <p:strVal val="#ppt_w"/>
                                          </p:val>
                                        </p:tav>
                                      </p:tavLst>
                                    </p:anim>
                                    <p:anim calcmode="lin" valueType="num">
                                      <p:cBhvr>
                                        <p:cTn id="8" dur="2000" fill="hold"/>
                                        <p:tgtEl>
                                          <p:spTgt spid="155650"/>
                                        </p:tgtEl>
                                        <p:attrNameLst>
                                          <p:attrName>ppt_h</p:attrName>
                                        </p:attrNameLst>
                                      </p:cBhvr>
                                      <p:tavLst>
                                        <p:tav tm="0">
                                          <p:val>
                                            <p:strVal val="#ppt_h"/>
                                          </p:val>
                                        </p:tav>
                                        <p:tav tm="100000">
                                          <p:val>
                                            <p:strVal val="#ppt_h"/>
                                          </p:val>
                                        </p:tav>
                                      </p:tavLst>
                                    </p:anim>
                                    <p:anim calcmode="lin" valueType="num">
                                      <p:cBhvr>
                                        <p:cTn id="9" dur="2000" fill="hold"/>
                                        <p:tgtEl>
                                          <p:spTgt spid="1556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556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556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155651">
                                            <p:txEl>
                                              <p:pRg st="0" end="0"/>
                                            </p:txEl>
                                          </p:spTgt>
                                        </p:tgtEl>
                                        <p:attrNameLst>
                                          <p:attrName>style.visibility</p:attrName>
                                        </p:attrNameLst>
                                      </p:cBhvr>
                                      <p:to>
                                        <p:strVal val="visible"/>
                                      </p:to>
                                    </p:set>
                                    <p:animEffect transition="in" filter="wipe(left)">
                                      <p:cBhvr>
                                        <p:cTn id="16" dur="500"/>
                                        <p:tgtEl>
                                          <p:spTgt spid="155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Accelerations</a:t>
            </a:r>
            <a:endParaRPr lang="en-AU" smtClean="0"/>
          </a:p>
        </p:txBody>
      </p:sp>
      <p:sp>
        <p:nvSpPr>
          <p:cNvPr id="75779" name="Rectangle 3"/>
          <p:cNvSpPr>
            <a:spLocks noGrp="1" noChangeArrowheads="1"/>
          </p:cNvSpPr>
          <p:nvPr>
            <p:ph type="body" idx="1"/>
          </p:nvPr>
        </p:nvSpPr>
        <p:spPr/>
        <p:txBody>
          <a:bodyPr/>
          <a:lstStyle/>
          <a:p>
            <a:pPr eaLnBrk="1" hangingPunct="1"/>
            <a:r>
              <a:rPr lang="en-US" sz="2800" dirty="0" smtClean="0"/>
              <a:t>Must be &gt;15 </a:t>
            </a:r>
            <a:r>
              <a:rPr lang="en-US" sz="2800" dirty="0" err="1" smtClean="0"/>
              <a:t>bpm</a:t>
            </a:r>
            <a:r>
              <a:rPr lang="en-US" sz="2800" dirty="0" smtClean="0"/>
              <a:t> and &gt;15 sec above baseline</a:t>
            </a:r>
          </a:p>
          <a:p>
            <a:pPr eaLnBrk="1" hangingPunct="1"/>
            <a:r>
              <a:rPr lang="en-US" sz="2800" dirty="0" smtClean="0"/>
              <a:t>Should be &gt;2 per 15 min period</a:t>
            </a:r>
          </a:p>
          <a:p>
            <a:pPr eaLnBrk="1" hangingPunct="1"/>
            <a:r>
              <a:rPr lang="en-US" sz="2800" dirty="0" smtClean="0"/>
              <a:t>Always reassuring when present</a:t>
            </a:r>
          </a:p>
          <a:p>
            <a:pPr eaLnBrk="1" hangingPunct="1"/>
            <a:r>
              <a:rPr lang="en-US" sz="2800" dirty="0" smtClean="0"/>
              <a:t>May not occur when fetus is “sleeping”</a:t>
            </a:r>
          </a:p>
          <a:p>
            <a:pPr eaLnBrk="1" hangingPunct="1"/>
            <a:r>
              <a:rPr lang="en-US" sz="2800" dirty="0" smtClean="0"/>
              <a:t>Should occur in response to fetal movements or fetal stimulation</a:t>
            </a:r>
          </a:p>
          <a:p>
            <a:pPr eaLnBrk="1" hangingPunct="1"/>
            <a:r>
              <a:rPr lang="en-US" sz="2800" dirty="0" smtClean="0"/>
              <a:t>Non reactive periods usually do not exceed 45 min </a:t>
            </a:r>
          </a:p>
          <a:p>
            <a:pPr lvl="2" eaLnBrk="1" hangingPunct="1"/>
            <a:r>
              <a:rPr lang="en-US" sz="2000" dirty="0" smtClean="0"/>
              <a:t>&gt;</a:t>
            </a:r>
            <a:r>
              <a:rPr lang="en-US" sz="2000" dirty="0" smtClean="0"/>
              <a:t>90 min and no accelerations is </a:t>
            </a:r>
            <a:r>
              <a:rPr lang="en-US" sz="2000" dirty="0" smtClean="0"/>
              <a:t>worrying</a:t>
            </a:r>
            <a:endParaRPr lang="en-A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wipe(left)">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wipe(left)">
                                      <p:cBhvr>
                                        <p:cTn id="17" dur="500"/>
                                        <p:tgtEl>
                                          <p:spTgt spid="75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wipe(left)">
                                      <p:cBhvr>
                                        <p:cTn id="22" dur="500"/>
                                        <p:tgtEl>
                                          <p:spTgt spid="757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Effect transition="in" filter="wipe(left)">
                                      <p:cBhvr>
                                        <p:cTn id="27" dur="500"/>
                                        <p:tgtEl>
                                          <p:spTgt spid="757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779">
                                            <p:txEl>
                                              <p:pRg st="5" end="5"/>
                                            </p:txEl>
                                          </p:spTgt>
                                        </p:tgtEl>
                                        <p:attrNameLst>
                                          <p:attrName>style.visibility</p:attrName>
                                        </p:attrNameLst>
                                      </p:cBhvr>
                                      <p:to>
                                        <p:strVal val="visible"/>
                                      </p:to>
                                    </p:set>
                                    <p:animEffect transition="in" filter="wipe(left)">
                                      <p:cBhvr>
                                        <p:cTn id="32" dur="500"/>
                                        <p:tgtEl>
                                          <p:spTgt spid="757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779">
                                            <p:txEl>
                                              <p:pRg st="6" end="6"/>
                                            </p:txEl>
                                          </p:spTgt>
                                        </p:tgtEl>
                                        <p:attrNameLst>
                                          <p:attrName>style.visibility</p:attrName>
                                        </p:attrNameLst>
                                      </p:cBhvr>
                                      <p:to>
                                        <p:strVal val="visible"/>
                                      </p:to>
                                    </p:set>
                                    <p:animEffect transition="in" filter="wipe(left)">
                                      <p:cBhvr>
                                        <p:cTn id="37" dur="5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pPr eaLnBrk="1" hangingPunct="1"/>
            <a:r>
              <a:rPr lang="en-US" smtClean="0"/>
              <a:t>HISTORY</a:t>
            </a:r>
            <a:endParaRPr lang="en-GB" smtClean="0"/>
          </a:p>
        </p:txBody>
      </p:sp>
      <p:sp>
        <p:nvSpPr>
          <p:cNvPr id="18435" name="Rectangle 6"/>
          <p:cNvSpPr>
            <a:spLocks noGrp="1" noChangeArrowheads="1"/>
          </p:cNvSpPr>
          <p:nvPr>
            <p:ph type="body" idx="1"/>
          </p:nvPr>
        </p:nvSpPr>
        <p:spPr/>
        <p:txBody>
          <a:bodyPr>
            <a:normAutofit lnSpcReduction="10000"/>
          </a:bodyPr>
          <a:lstStyle/>
          <a:p>
            <a:pPr eaLnBrk="1" hangingPunct="1"/>
            <a:r>
              <a:rPr lang="en-US" dirty="0" smtClean="0"/>
              <a:t>1876 – </a:t>
            </a:r>
            <a:r>
              <a:rPr lang="en-US" dirty="0" err="1" smtClean="0"/>
              <a:t>Pinnard</a:t>
            </a:r>
            <a:r>
              <a:rPr lang="en-US" dirty="0" smtClean="0"/>
              <a:t> </a:t>
            </a:r>
            <a:r>
              <a:rPr lang="en-US" dirty="0" smtClean="0"/>
              <a:t>designed </a:t>
            </a:r>
            <a:r>
              <a:rPr lang="en-US" dirty="0" err="1" smtClean="0"/>
              <a:t>Pinnards</a:t>
            </a:r>
            <a:r>
              <a:rPr lang="en-US" dirty="0" smtClean="0"/>
              <a:t> </a:t>
            </a:r>
            <a:r>
              <a:rPr lang="en-US" dirty="0" smtClean="0"/>
              <a:t>stethoscope</a:t>
            </a:r>
          </a:p>
          <a:p>
            <a:pPr eaLnBrk="1" hangingPunct="1"/>
            <a:r>
              <a:rPr lang="en-US" dirty="0" smtClean="0"/>
              <a:t>Early 1970s-Electronic fetal monitoring introduced in clinical practice</a:t>
            </a:r>
          </a:p>
          <a:p>
            <a:pPr eaLnBrk="1" hangingPunct="1"/>
            <a:r>
              <a:rPr lang="en-US" dirty="0" smtClean="0"/>
              <a:t>Early hopes were prevention of cerebral palsy and reduction of </a:t>
            </a:r>
            <a:r>
              <a:rPr lang="en-US" dirty="0" err="1" smtClean="0"/>
              <a:t>perinatal</a:t>
            </a:r>
            <a:r>
              <a:rPr lang="en-US" dirty="0" smtClean="0"/>
              <a:t> mortality</a:t>
            </a:r>
          </a:p>
          <a:p>
            <a:pPr eaLnBrk="1" hangingPunct="1"/>
            <a:r>
              <a:rPr lang="en-US" dirty="0" smtClean="0"/>
              <a:t>FHR patterns were thought to reflect hypoxia- fetal </a:t>
            </a:r>
            <a:r>
              <a:rPr lang="en-US" dirty="0" smtClean="0"/>
              <a:t>distress</a:t>
            </a:r>
          </a:p>
          <a:p>
            <a:pPr eaLnBrk="1" hangingPunct="1"/>
            <a:r>
              <a:rPr lang="en-US" dirty="0" smtClean="0"/>
              <a:t>EFM did NOT reduce </a:t>
            </a:r>
            <a:r>
              <a:rPr lang="en-US" dirty="0" err="1" smtClean="0"/>
              <a:t>Perinatal</a:t>
            </a:r>
            <a:r>
              <a:rPr lang="en-US" dirty="0" smtClean="0"/>
              <a:t> mortality but leads to an INCREASE of C-Sections</a:t>
            </a: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685800" y="152400"/>
            <a:ext cx="6870700" cy="912813"/>
          </a:xfrm>
        </p:spPr>
        <p:txBody>
          <a:bodyPr/>
          <a:lstStyle/>
          <a:p>
            <a:pPr eaLnBrk="1" hangingPunct="1"/>
            <a:r>
              <a:rPr lang="en-US" smtClean="0">
                <a:solidFill>
                  <a:srgbClr val="990000"/>
                </a:solidFill>
                <a:latin typeface="Comic Sans MS" pitchFamily="66" charset="0"/>
              </a:rPr>
              <a:t>ACCELERATIONS</a:t>
            </a:r>
          </a:p>
        </p:txBody>
      </p:sp>
      <p:pic>
        <p:nvPicPr>
          <p:cNvPr id="39939" name="Picture 3" descr="acceleration"/>
          <p:cNvPicPr>
            <a:picLocks noGrp="1" noChangeAspect="1" noChangeArrowheads="1"/>
          </p:cNvPicPr>
          <p:nvPr>
            <p:ph idx="4294967295"/>
          </p:nvPr>
        </p:nvPicPr>
        <p:blipFill>
          <a:blip r:embed="rId2"/>
          <a:srcRect/>
          <a:stretch>
            <a:fillRect/>
          </a:stretch>
        </p:blipFill>
        <p:spPr>
          <a:xfrm>
            <a:off x="0" y="1143000"/>
            <a:ext cx="9144000" cy="4403725"/>
          </a:xfrm>
          <a:noFill/>
        </p:spPr>
      </p:pic>
      <p:sp>
        <p:nvSpPr>
          <p:cNvPr id="39940"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591494A2-9165-4AAF-99AA-BFDEF866A93D}" type="slidenum">
              <a:rPr lang="en-US" sz="1200" b="1">
                <a:solidFill>
                  <a:schemeClr val="tx1">
                    <a:tint val="75000"/>
                  </a:schemeClr>
                </a:solidFill>
                <a:cs typeface="+mn-cs"/>
              </a:rPr>
              <a:pPr algn="r" eaLnBrk="0" hangingPunct="0">
                <a:defRPr/>
              </a:pPr>
              <a:t>30</a:t>
            </a:fld>
            <a:endParaRPr lang="en-US" sz="1200" b="1">
              <a:solidFill>
                <a:schemeClr val="tx1">
                  <a:tint val="75000"/>
                </a:schemeClr>
              </a:solidFill>
              <a:cs typeface="+mn-c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1000" fill="hold"/>
                                        <p:tgtEl>
                                          <p:spTgt spid="107522"/>
                                        </p:tgtEl>
                                        <p:attrNameLst>
                                          <p:attrName>ppt_w</p:attrName>
                                        </p:attrNameLst>
                                      </p:cBhvr>
                                      <p:tavLst>
                                        <p:tav tm="0">
                                          <p:val>
                                            <p:strVal val="#ppt_w+.3"/>
                                          </p:val>
                                        </p:tav>
                                        <p:tav tm="100000">
                                          <p:val>
                                            <p:strVal val="#ppt_w"/>
                                          </p:val>
                                        </p:tav>
                                      </p:tavLst>
                                    </p:anim>
                                    <p:anim calcmode="lin" valueType="num">
                                      <p:cBhvr>
                                        <p:cTn id="8" dur="1000" fill="hold"/>
                                        <p:tgtEl>
                                          <p:spTgt spid="107522"/>
                                        </p:tgtEl>
                                        <p:attrNameLst>
                                          <p:attrName>ppt_h</p:attrName>
                                        </p:attrNameLst>
                                      </p:cBhvr>
                                      <p:tavLst>
                                        <p:tav tm="0">
                                          <p:val>
                                            <p:strVal val="#ppt_h"/>
                                          </p:val>
                                        </p:tav>
                                        <p:tav tm="100000">
                                          <p:val>
                                            <p:strVal val="#ppt_h"/>
                                          </p:val>
                                        </p:tav>
                                      </p:tavLst>
                                    </p:anim>
                                    <p:animEffect transition="in" filter="fade">
                                      <p:cBhvr>
                                        <p:cTn id="9" dur="10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Decelerations</a:t>
            </a:r>
            <a:endParaRPr lang="en-AU" smtClean="0"/>
          </a:p>
        </p:txBody>
      </p:sp>
      <p:sp>
        <p:nvSpPr>
          <p:cNvPr id="81923" name="Rectangle 3"/>
          <p:cNvSpPr>
            <a:spLocks noGrp="1" noChangeArrowheads="1"/>
          </p:cNvSpPr>
          <p:nvPr>
            <p:ph type="body" idx="1"/>
          </p:nvPr>
        </p:nvSpPr>
        <p:spPr>
          <a:xfrm>
            <a:off x="685800" y="1676400"/>
            <a:ext cx="7772400" cy="4876800"/>
          </a:xfrm>
        </p:spPr>
        <p:txBody>
          <a:bodyPr/>
          <a:lstStyle/>
          <a:p>
            <a:pPr eaLnBrk="1" hangingPunct="1"/>
            <a:r>
              <a:rPr lang="en-US" sz="2800" dirty="0" smtClean="0"/>
              <a:t>Early: mirrors the contraction</a:t>
            </a:r>
          </a:p>
          <a:p>
            <a:pPr lvl="2" eaLnBrk="1" hangingPunct="1"/>
            <a:r>
              <a:rPr lang="en-US" sz="2000" dirty="0" smtClean="0"/>
              <a:t>Typically occurs as the head enters the pelvis and is compressed, i.e. it is a </a:t>
            </a:r>
            <a:r>
              <a:rPr lang="en-US" sz="2000" dirty="0" err="1" smtClean="0"/>
              <a:t>vagal</a:t>
            </a:r>
            <a:r>
              <a:rPr lang="en-US" sz="2000" dirty="0" smtClean="0"/>
              <a:t> response</a:t>
            </a:r>
          </a:p>
          <a:p>
            <a:pPr eaLnBrk="1" hangingPunct="1"/>
            <a:r>
              <a:rPr lang="en-US" sz="2800" dirty="0" smtClean="0"/>
              <a:t>Late: Follows every contraction and exhibits a slow return to baseline</a:t>
            </a:r>
          </a:p>
          <a:p>
            <a:pPr lvl="2" eaLnBrk="1" hangingPunct="1"/>
            <a:r>
              <a:rPr lang="en-US" sz="2000" dirty="0" smtClean="0"/>
              <a:t>Is quite rare but is the response of a </a:t>
            </a:r>
            <a:r>
              <a:rPr lang="en-US" sz="2000" dirty="0" smtClean="0"/>
              <a:t>hypoxia</a:t>
            </a:r>
            <a:endParaRPr lang="en-US" sz="2000" dirty="0" smtClean="0"/>
          </a:p>
          <a:p>
            <a:pPr eaLnBrk="1" hangingPunct="1"/>
            <a:r>
              <a:rPr lang="en-US" sz="2800" dirty="0" smtClean="0"/>
              <a:t>Variable: Show no relationship to contractions</a:t>
            </a:r>
          </a:p>
          <a:p>
            <a:pPr lvl="2" eaLnBrk="1" hangingPunct="1"/>
            <a:r>
              <a:rPr lang="en-US" sz="2000" dirty="0" smtClean="0"/>
              <a:t>Mild                            </a:t>
            </a:r>
          </a:p>
          <a:p>
            <a:pPr lvl="2" eaLnBrk="1" hangingPunct="1"/>
            <a:r>
              <a:rPr lang="en-US" sz="2000" dirty="0" smtClean="0"/>
              <a:t>Moderate          </a:t>
            </a:r>
          </a:p>
          <a:p>
            <a:pPr lvl="2" eaLnBrk="1" hangingPunct="1"/>
            <a:r>
              <a:rPr lang="en-US" sz="2000" dirty="0" smtClean="0"/>
              <a:t>Severe</a:t>
            </a:r>
          </a:p>
          <a:p>
            <a:pPr eaLnBrk="1" hangingPunct="1"/>
            <a:r>
              <a:rPr lang="en-US" sz="2800" dirty="0" smtClean="0"/>
              <a:t>In practice many “</a:t>
            </a:r>
            <a:r>
              <a:rPr lang="en-US" sz="2800" dirty="0" err="1" smtClean="0"/>
              <a:t>decels</a:t>
            </a:r>
            <a:r>
              <a:rPr lang="en-US" sz="2800" dirty="0" smtClean="0"/>
              <a:t>” or “dips” are MIXED</a:t>
            </a:r>
            <a:endParaRPr lang="en-AU"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wipe(left)">
                                      <p:cBhvr>
                                        <p:cTn id="12" dur="5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wipe(left)">
                                      <p:cBhvr>
                                        <p:cTn id="17" dur="5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wipe(left)">
                                      <p:cBhvr>
                                        <p:cTn id="22" dur="500"/>
                                        <p:tgtEl>
                                          <p:spTgt spid="81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wipe(left)">
                                      <p:cBhvr>
                                        <p:cTn id="27" dur="500"/>
                                        <p:tgtEl>
                                          <p:spTgt spid="81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Effect transition="in" filter="wipe(left)">
                                      <p:cBhvr>
                                        <p:cTn id="32" dur="500"/>
                                        <p:tgtEl>
                                          <p:spTgt spid="81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23">
                                            <p:txEl>
                                              <p:pRg st="6" end="6"/>
                                            </p:txEl>
                                          </p:spTgt>
                                        </p:tgtEl>
                                        <p:attrNameLst>
                                          <p:attrName>style.visibility</p:attrName>
                                        </p:attrNameLst>
                                      </p:cBhvr>
                                      <p:to>
                                        <p:strVal val="visible"/>
                                      </p:to>
                                    </p:set>
                                    <p:animEffect transition="in" filter="wipe(left)">
                                      <p:cBhvr>
                                        <p:cTn id="37" dur="500"/>
                                        <p:tgtEl>
                                          <p:spTgt spid="81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23">
                                            <p:txEl>
                                              <p:pRg st="7" end="7"/>
                                            </p:txEl>
                                          </p:spTgt>
                                        </p:tgtEl>
                                        <p:attrNameLst>
                                          <p:attrName>style.visibility</p:attrName>
                                        </p:attrNameLst>
                                      </p:cBhvr>
                                      <p:to>
                                        <p:strVal val="visible"/>
                                      </p:to>
                                    </p:set>
                                    <p:animEffect transition="in" filter="wipe(left)">
                                      <p:cBhvr>
                                        <p:cTn id="42" dur="500"/>
                                        <p:tgtEl>
                                          <p:spTgt spid="819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1923">
                                            <p:txEl>
                                              <p:pRg st="8" end="8"/>
                                            </p:txEl>
                                          </p:spTgt>
                                        </p:tgtEl>
                                        <p:attrNameLst>
                                          <p:attrName>style.visibility</p:attrName>
                                        </p:attrNameLst>
                                      </p:cBhvr>
                                      <p:to>
                                        <p:strVal val="visible"/>
                                      </p:to>
                                    </p:set>
                                    <p:animEffect transition="in" filter="wipe(left)">
                                      <p:cBhvr>
                                        <p:cTn id="47" dur="500"/>
                                        <p:tgtEl>
                                          <p:spTgt spid="81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457200" y="274638"/>
            <a:ext cx="8229600" cy="815975"/>
          </a:xfrm>
        </p:spPr>
        <p:txBody>
          <a:bodyPr anchor="b"/>
          <a:lstStyle/>
          <a:p>
            <a:pPr eaLnBrk="1" hangingPunct="1"/>
            <a:r>
              <a:rPr lang="en-US" smtClean="0">
                <a:solidFill>
                  <a:srgbClr val="990000"/>
                </a:solidFill>
              </a:rPr>
              <a:t>DECCELERATIONS</a:t>
            </a:r>
          </a:p>
        </p:txBody>
      </p:sp>
      <p:sp>
        <p:nvSpPr>
          <p:cNvPr id="121859" name="Rectangle 3"/>
          <p:cNvSpPr>
            <a:spLocks noGrp="1" noChangeArrowheads="1"/>
          </p:cNvSpPr>
          <p:nvPr>
            <p:ph type="body" idx="4294967295"/>
          </p:nvPr>
        </p:nvSpPr>
        <p:spPr>
          <a:xfrm>
            <a:off x="0" y="1828800"/>
            <a:ext cx="8839200" cy="3657600"/>
          </a:xfrm>
        </p:spPr>
        <p:txBody>
          <a:bodyPr>
            <a:normAutofit fontScale="92500"/>
          </a:bodyPr>
          <a:lstStyle/>
          <a:p>
            <a:pPr eaLnBrk="1" hangingPunct="1"/>
            <a:r>
              <a:rPr lang="en-US" sz="3600" dirty="0" smtClean="0">
                <a:solidFill>
                  <a:srgbClr val="336600"/>
                </a:solidFill>
              </a:rPr>
              <a:t>EARLY  </a:t>
            </a:r>
            <a:r>
              <a:rPr lang="en-US" sz="3600" dirty="0" smtClean="0"/>
              <a:t>        :       Head compression</a:t>
            </a:r>
          </a:p>
          <a:p>
            <a:pPr eaLnBrk="1" hangingPunct="1"/>
            <a:endParaRPr lang="en-US" sz="3600" dirty="0" smtClean="0"/>
          </a:p>
          <a:p>
            <a:pPr eaLnBrk="1" hangingPunct="1"/>
            <a:r>
              <a:rPr lang="en-US" sz="3600" dirty="0" smtClean="0">
                <a:solidFill>
                  <a:srgbClr val="336600"/>
                </a:solidFill>
              </a:rPr>
              <a:t>LATE    </a:t>
            </a:r>
            <a:r>
              <a:rPr lang="en-US" sz="3600" dirty="0" smtClean="0"/>
              <a:t>        :        </a:t>
            </a:r>
            <a:r>
              <a:rPr lang="en-US" sz="3600" dirty="0" err="1" smtClean="0"/>
              <a:t>Utero</a:t>
            </a:r>
            <a:r>
              <a:rPr lang="en-US" sz="3600" dirty="0" smtClean="0"/>
              <a:t> placental insufficiency </a:t>
            </a:r>
            <a:endParaRPr lang="en-US" sz="3600" dirty="0" smtClean="0"/>
          </a:p>
          <a:p>
            <a:pPr eaLnBrk="1" hangingPunct="1">
              <a:buFontTx/>
              <a:buNone/>
            </a:pPr>
            <a:endParaRPr lang="en-US" sz="3600" dirty="0" smtClean="0"/>
          </a:p>
          <a:p>
            <a:pPr eaLnBrk="1" hangingPunct="1"/>
            <a:r>
              <a:rPr lang="en-US" sz="3600" dirty="0" smtClean="0">
                <a:solidFill>
                  <a:srgbClr val="336600"/>
                </a:solidFill>
              </a:rPr>
              <a:t>VARIABLE </a:t>
            </a:r>
            <a:r>
              <a:rPr lang="en-US" sz="3600" dirty="0" smtClean="0"/>
              <a:t>   :       Cord compression</a:t>
            </a:r>
          </a:p>
          <a:p>
            <a:pPr eaLnBrk="1" hangingPunct="1">
              <a:buFontTx/>
              <a:buNone/>
            </a:pPr>
            <a:r>
              <a:rPr lang="en-US" sz="3600" dirty="0" smtClean="0"/>
              <a:t>                                Primary CNS </a:t>
            </a:r>
            <a:r>
              <a:rPr lang="en-US" sz="3600" dirty="0" smtClean="0"/>
              <a:t>dysfunction</a:t>
            </a:r>
            <a:endParaRPr lang="en-US" sz="3600" dirty="0" smtClean="0"/>
          </a:p>
        </p:txBody>
      </p:sp>
      <p:sp>
        <p:nvSpPr>
          <p:cNvPr id="6" name="Slide Number Placeholder 5"/>
          <p:cNvSpPr txBox="1">
            <a:spLocks noGrp="1"/>
          </p:cNvSpPr>
          <p:nvPr/>
        </p:nvSpPr>
        <p:spPr bwMode="auto">
          <a:xfrm>
            <a:off x="6718300" y="6248400"/>
            <a:ext cx="1905000" cy="457200"/>
          </a:xfrm>
          <a:prstGeom prst="rect">
            <a:avLst/>
          </a:prstGeom>
          <a:noFill/>
          <a:ln>
            <a:miter lim="800000"/>
            <a:headEnd/>
            <a:tailEnd/>
          </a:ln>
        </p:spPr>
        <p:txBody>
          <a:bodyPr/>
          <a:lstStyle/>
          <a:p>
            <a:pPr algn="r">
              <a:defRPr/>
            </a:pPr>
            <a:fld id="{980D3FFD-F022-4146-9B0E-AC016475519D}" type="slidenum">
              <a:rPr lang="en-US" sz="1400">
                <a:latin typeface="+mn-lt"/>
                <a:cs typeface="+mn-cs"/>
              </a:rPr>
              <a:pPr algn="r">
                <a:defRPr/>
              </a:pPr>
              <a:t>32</a:t>
            </a:fld>
            <a:endParaRPr lang="en-US" sz="1400">
              <a:latin typeface="+mn-lt"/>
              <a:cs typeface="+mn-cs"/>
            </a:endParaRPr>
          </a:p>
        </p:txBody>
      </p:sp>
      <p:sp>
        <p:nvSpPr>
          <p:cNvPr id="41989" name="Footer Placeholder 6"/>
          <p:cNvSpPr txBox="1">
            <a:spLocks noGrp="1"/>
          </p:cNvSpPr>
          <p:nvPr/>
        </p:nvSpPr>
        <p:spPr bwMode="auto">
          <a:xfrm>
            <a:off x="3556000" y="6248400"/>
            <a:ext cx="2895600" cy="457200"/>
          </a:xfrm>
          <a:prstGeom prst="rect">
            <a:avLst/>
          </a:prstGeom>
          <a:noFill/>
          <a:ln w="9525">
            <a:noFill/>
            <a:miter lim="800000"/>
            <a:headEnd/>
            <a:tailEnd/>
          </a:ln>
        </p:spPr>
        <p:txBody>
          <a:bodyPr/>
          <a:lstStyle/>
          <a:p>
            <a:pPr algn="ctr"/>
            <a:endParaRPr lang="en-US" sz="1400">
              <a:latin typeface="Comic Sans MS" pitchFamily="66"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1000" fill="hold"/>
                                        <p:tgtEl>
                                          <p:spTgt spid="121858"/>
                                        </p:tgtEl>
                                        <p:attrNameLst>
                                          <p:attrName>ppt_w</p:attrName>
                                        </p:attrNameLst>
                                      </p:cBhvr>
                                      <p:tavLst>
                                        <p:tav tm="0">
                                          <p:val>
                                            <p:strVal val="#ppt_w+.3"/>
                                          </p:val>
                                        </p:tav>
                                        <p:tav tm="100000">
                                          <p:val>
                                            <p:strVal val="#ppt_w"/>
                                          </p:val>
                                        </p:tav>
                                      </p:tavLst>
                                    </p:anim>
                                    <p:anim calcmode="lin" valueType="num">
                                      <p:cBhvr>
                                        <p:cTn id="8" dur="1000" fill="hold"/>
                                        <p:tgtEl>
                                          <p:spTgt spid="121858"/>
                                        </p:tgtEl>
                                        <p:attrNameLst>
                                          <p:attrName>ppt_h</p:attrName>
                                        </p:attrNameLst>
                                      </p:cBhvr>
                                      <p:tavLst>
                                        <p:tav tm="0">
                                          <p:val>
                                            <p:strVal val="#ppt_h"/>
                                          </p:val>
                                        </p:tav>
                                        <p:tav tm="100000">
                                          <p:val>
                                            <p:strVal val="#ppt_h"/>
                                          </p:val>
                                        </p:tav>
                                      </p:tavLst>
                                    </p:anim>
                                    <p:animEffect transition="in" filter="fade">
                                      <p:cBhvr>
                                        <p:cTn id="9" dur="1000"/>
                                        <p:tgtEl>
                                          <p:spTgt spid="12185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0" end="0"/>
                                            </p:txEl>
                                          </p:spTgt>
                                        </p:tgtEl>
                                        <p:attrNameLst>
                                          <p:attrName>style.visibility</p:attrName>
                                        </p:attrNameLst>
                                      </p:cBhvr>
                                      <p:to>
                                        <p:strVal val="visible"/>
                                      </p:to>
                                    </p:set>
                                    <p:anim calcmode="lin" valueType="num">
                                      <p:cBhvr>
                                        <p:cTn id="14"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4" end="4"/>
                                            </p:txEl>
                                          </p:spTgt>
                                        </p:tgtEl>
                                        <p:attrNameLst>
                                          <p:attrName>style.visibility</p:attrName>
                                        </p:attrNameLst>
                                      </p:cBhvr>
                                      <p:to>
                                        <p:strVal val="visible"/>
                                      </p:to>
                                    </p:set>
                                    <p:anim calcmode="lin" valueType="num">
                                      <p:cBhvr>
                                        <p:cTn id="28" dur="1000" fill="hold"/>
                                        <p:tgtEl>
                                          <p:spTgt spid="121859">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1859">
                                            <p:txEl>
                                              <p:pRg st="5" end="5"/>
                                            </p:txEl>
                                          </p:spTgt>
                                        </p:tgtEl>
                                        <p:attrNameLst>
                                          <p:attrName>style.visibility</p:attrName>
                                        </p:attrNameLst>
                                      </p:cBhvr>
                                      <p:to>
                                        <p:strVal val="visible"/>
                                      </p:to>
                                    </p:set>
                                    <p:anim calcmode="lin" valueType="num">
                                      <p:cBhvr>
                                        <p:cTn id="35" dur="1000" fill="hold"/>
                                        <p:tgtEl>
                                          <p:spTgt spid="121859">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121859">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21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685800" y="152400"/>
            <a:ext cx="6870700" cy="1066800"/>
          </a:xfrm>
        </p:spPr>
        <p:txBody>
          <a:bodyPr/>
          <a:lstStyle/>
          <a:p>
            <a:pPr eaLnBrk="1" hangingPunct="1"/>
            <a:r>
              <a:rPr lang="en-US" smtClean="0">
                <a:solidFill>
                  <a:srgbClr val="990000"/>
                </a:solidFill>
                <a:latin typeface="Comic Sans MS" pitchFamily="66" charset="0"/>
              </a:rPr>
              <a:t>EARLY</a:t>
            </a:r>
          </a:p>
        </p:txBody>
      </p:sp>
      <p:pic>
        <p:nvPicPr>
          <p:cNvPr id="44035" name="Picture 3" descr="early"/>
          <p:cNvPicPr>
            <a:picLocks noGrp="1" noChangeAspect="1" noChangeArrowheads="1"/>
          </p:cNvPicPr>
          <p:nvPr>
            <p:ph idx="4294967295"/>
          </p:nvPr>
        </p:nvPicPr>
        <p:blipFill>
          <a:blip r:embed="rId2"/>
          <a:srcRect/>
          <a:stretch>
            <a:fillRect/>
          </a:stretch>
        </p:blipFill>
        <p:spPr>
          <a:xfrm>
            <a:off x="63500" y="1676400"/>
            <a:ext cx="9080500" cy="4403725"/>
          </a:xfrm>
          <a:noFill/>
        </p:spPr>
      </p:pic>
      <p:sp>
        <p:nvSpPr>
          <p:cNvPr id="44036"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36BDB9BB-94A4-4A08-A3F8-BA4FAC1F7D1C}" type="slidenum">
              <a:rPr lang="en-US" sz="1200" b="1">
                <a:solidFill>
                  <a:schemeClr val="tx1">
                    <a:tint val="75000"/>
                  </a:schemeClr>
                </a:solidFill>
                <a:cs typeface="+mn-cs"/>
              </a:rPr>
              <a:pPr algn="r" eaLnBrk="0" hangingPunct="0">
                <a:defRPr/>
              </a:pPr>
              <a:t>33</a:t>
            </a:fld>
            <a:endParaRPr lang="en-US" sz="1200" b="1">
              <a:solidFill>
                <a:schemeClr val="tx1">
                  <a:tint val="75000"/>
                </a:schemeClr>
              </a:solidFill>
              <a:cs typeface="+mn-c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strVal val="#ppt_w+.3"/>
                                          </p:val>
                                        </p:tav>
                                        <p:tav tm="100000">
                                          <p:val>
                                            <p:strVal val="#ppt_w"/>
                                          </p:val>
                                        </p:tav>
                                      </p:tavLst>
                                    </p:anim>
                                    <p:anim calcmode="lin" valueType="num">
                                      <p:cBhvr>
                                        <p:cTn id="8" dur="1000" fill="hold"/>
                                        <p:tgtEl>
                                          <p:spTgt spid="108546"/>
                                        </p:tgtEl>
                                        <p:attrNameLst>
                                          <p:attrName>ppt_h</p:attrName>
                                        </p:attrNameLst>
                                      </p:cBhvr>
                                      <p:tavLst>
                                        <p:tav tm="0">
                                          <p:val>
                                            <p:strVal val="#ppt_h"/>
                                          </p:val>
                                        </p:tav>
                                        <p:tav tm="100000">
                                          <p:val>
                                            <p:strVal val="#ppt_h"/>
                                          </p:val>
                                        </p:tav>
                                      </p:tavLst>
                                    </p:anim>
                                    <p:animEffect transition="in" filter="fade">
                                      <p:cBhvr>
                                        <p:cTn id="9" dur="10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304800" y="0"/>
            <a:ext cx="8458200" cy="6553200"/>
          </a:xfrm>
          <a:prstGeom prst="rect">
            <a:avLst/>
          </a:prstGeom>
          <a:noFill/>
          <a:ln w="9525">
            <a:noFill/>
            <a:miter lim="800000"/>
            <a:headEnd/>
            <a:tailEnd/>
          </a:ln>
        </p:spPr>
      </p:pic>
      <p:sp>
        <p:nvSpPr>
          <p:cNvPr id="45059" name="Line 3"/>
          <p:cNvSpPr>
            <a:spLocks noChangeShapeType="1"/>
          </p:cNvSpPr>
          <p:nvPr/>
        </p:nvSpPr>
        <p:spPr bwMode="auto">
          <a:xfrm>
            <a:off x="2124075" y="1196975"/>
            <a:ext cx="0" cy="0"/>
          </a:xfrm>
          <a:prstGeom prst="line">
            <a:avLst/>
          </a:prstGeom>
          <a:noFill/>
          <a:ln w="9525">
            <a:noFill/>
            <a:round/>
            <a:headEnd type="none" w="sm" len="sm"/>
            <a:tailEnd type="none" w="sm" len="sm"/>
          </a:ln>
        </p:spPr>
        <p:txBody>
          <a:bodyPr/>
          <a:lstStyle/>
          <a:p>
            <a:endParaRPr lang="en-US"/>
          </a:p>
        </p:txBody>
      </p:sp>
      <p:sp>
        <p:nvSpPr>
          <p:cNvPr id="45060" name="Line 4"/>
          <p:cNvSpPr>
            <a:spLocks noChangeShapeType="1"/>
          </p:cNvSpPr>
          <p:nvPr/>
        </p:nvSpPr>
        <p:spPr bwMode="auto">
          <a:xfrm>
            <a:off x="2051050" y="981075"/>
            <a:ext cx="0" cy="4824413"/>
          </a:xfrm>
          <a:prstGeom prst="line">
            <a:avLst/>
          </a:prstGeom>
          <a:noFill/>
          <a:ln w="63500">
            <a:solidFill>
              <a:schemeClr val="bg2"/>
            </a:solidFill>
            <a:round/>
            <a:headEnd type="none" w="sm" len="sm"/>
            <a:tailEnd type="none" w="sm" len="sm"/>
          </a:ln>
        </p:spPr>
        <p:txBody>
          <a:bodyPr/>
          <a:lstStyle/>
          <a:p>
            <a:endParaRPr lang="en-US"/>
          </a:p>
        </p:txBody>
      </p:sp>
      <p:sp>
        <p:nvSpPr>
          <p:cNvPr id="45061" name="Line 5"/>
          <p:cNvSpPr>
            <a:spLocks noChangeShapeType="1"/>
          </p:cNvSpPr>
          <p:nvPr/>
        </p:nvSpPr>
        <p:spPr bwMode="auto">
          <a:xfrm>
            <a:off x="2555875" y="981075"/>
            <a:ext cx="0" cy="4824413"/>
          </a:xfrm>
          <a:prstGeom prst="line">
            <a:avLst/>
          </a:prstGeom>
          <a:noFill/>
          <a:ln w="63500">
            <a:solidFill>
              <a:schemeClr val="bg2"/>
            </a:solidFill>
            <a:round/>
            <a:headEnd type="none" w="sm" len="sm"/>
            <a:tailEnd type="none" w="sm" len="sm"/>
          </a:ln>
        </p:spPr>
        <p:txBody>
          <a:bodyPr/>
          <a:lstStyle/>
          <a:p>
            <a:endParaRPr lang="en-US"/>
          </a:p>
        </p:txBody>
      </p:sp>
      <p:sp>
        <p:nvSpPr>
          <p:cNvPr id="45062" name="Line 6"/>
          <p:cNvSpPr>
            <a:spLocks noChangeShapeType="1"/>
          </p:cNvSpPr>
          <p:nvPr/>
        </p:nvSpPr>
        <p:spPr bwMode="auto">
          <a:xfrm>
            <a:off x="1403350" y="1052513"/>
            <a:ext cx="0" cy="4824412"/>
          </a:xfrm>
          <a:prstGeom prst="line">
            <a:avLst/>
          </a:prstGeom>
          <a:noFill/>
          <a:ln w="63500">
            <a:solidFill>
              <a:schemeClr val="bg2"/>
            </a:solidFill>
            <a:round/>
            <a:headEnd type="none" w="sm" len="sm"/>
            <a:tailEnd type="none" w="sm" len="sm"/>
          </a:ln>
        </p:spPr>
        <p:txBody>
          <a:bodyPr/>
          <a:lstStyle/>
          <a:p>
            <a:endParaRPr lang="en-US"/>
          </a:p>
        </p:txBody>
      </p:sp>
      <p:sp>
        <p:nvSpPr>
          <p:cNvPr id="45063" name="Line 7"/>
          <p:cNvSpPr>
            <a:spLocks noChangeShapeType="1"/>
          </p:cNvSpPr>
          <p:nvPr/>
        </p:nvSpPr>
        <p:spPr bwMode="auto">
          <a:xfrm>
            <a:off x="3708400" y="981075"/>
            <a:ext cx="0" cy="4824413"/>
          </a:xfrm>
          <a:prstGeom prst="line">
            <a:avLst/>
          </a:prstGeom>
          <a:noFill/>
          <a:ln w="63500">
            <a:solidFill>
              <a:schemeClr val="bg2"/>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AU" smtClean="0"/>
              <a:t> Early decelerations</a:t>
            </a:r>
          </a:p>
        </p:txBody>
      </p:sp>
      <p:sp>
        <p:nvSpPr>
          <p:cNvPr id="43011" name="Rectangle 3"/>
          <p:cNvSpPr>
            <a:spLocks noGrp="1" noChangeArrowheads="1"/>
          </p:cNvSpPr>
          <p:nvPr>
            <p:ph type="body" idx="1"/>
          </p:nvPr>
        </p:nvSpPr>
        <p:spPr/>
        <p:txBody>
          <a:bodyPr>
            <a:normAutofit fontScale="92500" lnSpcReduction="10000"/>
          </a:bodyPr>
          <a:lstStyle/>
          <a:p>
            <a:pPr marL="381000" indent="-381000" eaLnBrk="1" hangingPunct="1">
              <a:lnSpc>
                <a:spcPct val="90000"/>
              </a:lnSpc>
            </a:pPr>
            <a:r>
              <a:rPr lang="en-AU" sz="3100" dirty="0" smtClean="0"/>
              <a:t>Begin with head compression</a:t>
            </a:r>
            <a:r>
              <a:rPr lang="en-US" sz="3100" dirty="0" smtClean="0"/>
              <a:t>.</a:t>
            </a:r>
            <a:endParaRPr lang="en-AU" sz="3100" dirty="0" smtClean="0"/>
          </a:p>
          <a:p>
            <a:pPr marL="381000" indent="-381000" eaLnBrk="1" hangingPunct="1">
              <a:lnSpc>
                <a:spcPct val="90000"/>
              </a:lnSpc>
            </a:pPr>
            <a:r>
              <a:rPr lang="en-AU" sz="3100" dirty="0" smtClean="0"/>
              <a:t>This reduction of cerebral blood flow leads to hypoxia and </a:t>
            </a:r>
            <a:r>
              <a:rPr lang="en-AU" sz="3100" dirty="0" err="1" smtClean="0"/>
              <a:t>hypercapnia</a:t>
            </a:r>
            <a:endParaRPr lang="en-AU" sz="3100" dirty="0" smtClean="0"/>
          </a:p>
          <a:p>
            <a:pPr marL="381000" indent="-381000" eaLnBrk="1" hangingPunct="1">
              <a:lnSpc>
                <a:spcPct val="90000"/>
              </a:lnSpc>
            </a:pPr>
            <a:r>
              <a:rPr lang="en-AU" sz="3100" dirty="0" err="1" smtClean="0"/>
              <a:t>Hypercapnia</a:t>
            </a:r>
            <a:r>
              <a:rPr lang="en-AU" sz="3100" dirty="0" smtClean="0"/>
              <a:t> leads to hypertension with triggering of </a:t>
            </a:r>
            <a:r>
              <a:rPr lang="en-AU" sz="3100" dirty="0" err="1" smtClean="0"/>
              <a:t>baroreceptors</a:t>
            </a:r>
            <a:endParaRPr lang="en-AU" sz="3100" dirty="0" smtClean="0"/>
          </a:p>
          <a:p>
            <a:pPr marL="381000" indent="-381000" eaLnBrk="1" hangingPunct="1">
              <a:lnSpc>
                <a:spcPct val="90000"/>
              </a:lnSpc>
            </a:pPr>
            <a:r>
              <a:rPr lang="en-AU" sz="3100" dirty="0" smtClean="0"/>
              <a:t>Results in </a:t>
            </a:r>
            <a:r>
              <a:rPr lang="en-AU" sz="3100" dirty="0" err="1" smtClean="0"/>
              <a:t>bradycardia</a:t>
            </a:r>
            <a:r>
              <a:rPr lang="en-AU" sz="3100" dirty="0" smtClean="0"/>
              <a:t> mediated by parasympathetic nervous system (via the </a:t>
            </a:r>
            <a:r>
              <a:rPr lang="en-AU" sz="3100" dirty="0" err="1" smtClean="0"/>
              <a:t>vagal</a:t>
            </a:r>
            <a:r>
              <a:rPr lang="en-AU" sz="3100" dirty="0" smtClean="0"/>
              <a:t> nerve)</a:t>
            </a:r>
          </a:p>
          <a:p>
            <a:pPr marL="381000" indent="-381000" eaLnBrk="1" hangingPunct="1">
              <a:lnSpc>
                <a:spcPct val="90000"/>
              </a:lnSpc>
            </a:pPr>
            <a:r>
              <a:rPr lang="en-AU" sz="3100" dirty="0" smtClean="0"/>
              <a:t>Fall in FHR is matched to rise in contraction strength</a:t>
            </a:r>
          </a:p>
          <a:p>
            <a:pPr marL="381000" indent="-381000" eaLnBrk="1" hangingPunct="1">
              <a:lnSpc>
                <a:spcPct val="90000"/>
              </a:lnSpc>
            </a:pPr>
            <a:r>
              <a:rPr lang="en-AU" sz="3100" dirty="0" smtClean="0">
                <a:solidFill>
                  <a:srgbClr val="FF0000"/>
                </a:solidFill>
              </a:rPr>
              <a:t> </a:t>
            </a:r>
            <a:r>
              <a:rPr lang="en-AU" sz="3100" b="1" u="sng" dirty="0" smtClean="0">
                <a:solidFill>
                  <a:srgbClr val="FF0000"/>
                </a:solidFill>
              </a:rPr>
              <a:t>Not indicative of </a:t>
            </a:r>
            <a:r>
              <a:rPr lang="en-AU" sz="3100" b="1" u="sng" dirty="0" err="1" smtClean="0">
                <a:solidFill>
                  <a:srgbClr val="FF0000"/>
                </a:solidFill>
              </a:rPr>
              <a:t>fetal</a:t>
            </a:r>
            <a:r>
              <a:rPr lang="en-AU" sz="3100" b="1" u="sng" dirty="0" smtClean="0">
                <a:solidFill>
                  <a:srgbClr val="FF0000"/>
                </a:solidFill>
              </a:rPr>
              <a:t> compromise</a:t>
            </a:r>
            <a:endParaRPr lang="en-AU" sz="3300" dirty="0" smtClean="0">
              <a:solidFill>
                <a:srgbClr val="FF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685800" y="152400"/>
            <a:ext cx="6870700" cy="1295400"/>
          </a:xfrm>
        </p:spPr>
        <p:txBody>
          <a:bodyPr/>
          <a:lstStyle/>
          <a:p>
            <a:pPr eaLnBrk="1" hangingPunct="1"/>
            <a:r>
              <a:rPr lang="en-US" smtClean="0">
                <a:solidFill>
                  <a:srgbClr val="990000"/>
                </a:solidFill>
                <a:latin typeface="Comic Sans MS" pitchFamily="66" charset="0"/>
              </a:rPr>
              <a:t>LATE</a:t>
            </a:r>
          </a:p>
        </p:txBody>
      </p:sp>
      <p:pic>
        <p:nvPicPr>
          <p:cNvPr id="47107" name="Picture 3" descr="late"/>
          <p:cNvPicPr>
            <a:picLocks noGrp="1" noChangeAspect="1" noChangeArrowheads="1"/>
          </p:cNvPicPr>
          <p:nvPr>
            <p:ph idx="4294967295"/>
          </p:nvPr>
        </p:nvPicPr>
        <p:blipFill>
          <a:blip r:embed="rId2"/>
          <a:srcRect/>
          <a:stretch>
            <a:fillRect/>
          </a:stretch>
        </p:blipFill>
        <p:spPr>
          <a:xfrm>
            <a:off x="15875" y="1790700"/>
            <a:ext cx="9128125" cy="4381500"/>
          </a:xfrm>
          <a:noFill/>
        </p:spPr>
      </p:pic>
      <p:sp>
        <p:nvSpPr>
          <p:cNvPr id="47108"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E4A3E920-FE69-4999-8A9E-1596CFE6CF8C}" type="slidenum">
              <a:rPr lang="en-US" sz="1200" b="1">
                <a:solidFill>
                  <a:schemeClr val="tx1">
                    <a:tint val="75000"/>
                  </a:schemeClr>
                </a:solidFill>
                <a:cs typeface="+mn-cs"/>
              </a:rPr>
              <a:pPr algn="r" eaLnBrk="0" hangingPunct="0">
                <a:defRPr/>
              </a:pPr>
              <a:t>36</a:t>
            </a:fld>
            <a:endParaRPr lang="en-US" sz="1200" b="1">
              <a:solidFill>
                <a:schemeClr val="tx1">
                  <a:tint val="75000"/>
                </a:schemeClr>
              </a:solidFill>
              <a:cs typeface="+mn-c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1000" fill="hold"/>
                                        <p:tgtEl>
                                          <p:spTgt spid="109570"/>
                                        </p:tgtEl>
                                        <p:attrNameLst>
                                          <p:attrName>ppt_w</p:attrName>
                                        </p:attrNameLst>
                                      </p:cBhvr>
                                      <p:tavLst>
                                        <p:tav tm="0">
                                          <p:val>
                                            <p:strVal val="#ppt_w+.3"/>
                                          </p:val>
                                        </p:tav>
                                        <p:tav tm="100000">
                                          <p:val>
                                            <p:strVal val="#ppt_w"/>
                                          </p:val>
                                        </p:tav>
                                      </p:tavLst>
                                    </p:anim>
                                    <p:anim calcmode="lin" valueType="num">
                                      <p:cBhvr>
                                        <p:cTn id="8" dur="1000" fill="hold"/>
                                        <p:tgtEl>
                                          <p:spTgt spid="109570"/>
                                        </p:tgtEl>
                                        <p:attrNameLst>
                                          <p:attrName>ppt_h</p:attrName>
                                        </p:attrNameLst>
                                      </p:cBhvr>
                                      <p:tavLst>
                                        <p:tav tm="0">
                                          <p:val>
                                            <p:strVal val="#ppt_h"/>
                                          </p:val>
                                        </p:tav>
                                        <p:tav tm="100000">
                                          <p:val>
                                            <p:strVal val="#ppt_h"/>
                                          </p:val>
                                        </p:tav>
                                      </p:tavLst>
                                    </p:anim>
                                    <p:animEffect transition="in" filter="fade">
                                      <p:cBhvr>
                                        <p:cTn id="9" dur="10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AU" smtClean="0"/>
              <a:t>Late Decelerations</a:t>
            </a:r>
          </a:p>
        </p:txBody>
      </p:sp>
      <p:sp>
        <p:nvSpPr>
          <p:cNvPr id="46083" name="Rectangle 3"/>
          <p:cNvSpPr>
            <a:spLocks noGrp="1" noChangeArrowheads="1"/>
          </p:cNvSpPr>
          <p:nvPr>
            <p:ph type="body" idx="1"/>
          </p:nvPr>
        </p:nvSpPr>
        <p:spPr>
          <a:xfrm>
            <a:off x="609600" y="1196975"/>
            <a:ext cx="8001000" cy="5357813"/>
          </a:xfrm>
        </p:spPr>
        <p:txBody>
          <a:bodyPr>
            <a:normAutofit lnSpcReduction="10000"/>
          </a:bodyPr>
          <a:lstStyle/>
          <a:p>
            <a:pPr marL="381000" indent="-381000" eaLnBrk="1" hangingPunct="1">
              <a:lnSpc>
                <a:spcPct val="90000"/>
              </a:lnSpc>
            </a:pPr>
            <a:r>
              <a:rPr lang="en-US" dirty="0" smtClean="0"/>
              <a:t>Repetitive from one contraction to the next (3 or more)</a:t>
            </a:r>
          </a:p>
          <a:p>
            <a:pPr marL="381000" indent="-381000" eaLnBrk="1" hangingPunct="1">
              <a:lnSpc>
                <a:spcPct val="90000"/>
              </a:lnSpc>
            </a:pPr>
            <a:r>
              <a:rPr lang="en-US" dirty="0" smtClean="0"/>
              <a:t>Recovery to baseline is late, well after the end of the contraction</a:t>
            </a:r>
          </a:p>
          <a:p>
            <a:pPr marL="381000" indent="-381000" eaLnBrk="1" hangingPunct="1">
              <a:lnSpc>
                <a:spcPct val="90000"/>
              </a:lnSpc>
            </a:pPr>
            <a:r>
              <a:rPr lang="en-US" dirty="0" smtClean="0"/>
              <a:t>More ominous when associated with minimal variability &amp; </a:t>
            </a:r>
            <a:r>
              <a:rPr lang="en-US" dirty="0" smtClean="0">
                <a:sym typeface="Symbol" pitchFamily="18" charset="2"/>
              </a:rPr>
              <a:t></a:t>
            </a:r>
            <a:r>
              <a:rPr lang="en-US" dirty="0" smtClean="0"/>
              <a:t> baseline</a:t>
            </a:r>
          </a:p>
          <a:p>
            <a:pPr marL="381000" indent="-381000" eaLnBrk="1" hangingPunct="1">
              <a:lnSpc>
                <a:spcPct val="90000"/>
              </a:lnSpc>
            </a:pPr>
            <a:r>
              <a:rPr lang="en-US" dirty="0" smtClean="0"/>
              <a:t>Reflects a change in placental ability to adequately meet fetal needs</a:t>
            </a:r>
          </a:p>
          <a:p>
            <a:pPr marL="381000" indent="-381000" eaLnBrk="1" hangingPunct="1">
              <a:lnSpc>
                <a:spcPct val="90000"/>
              </a:lnSpc>
            </a:pPr>
            <a:r>
              <a:rPr lang="en-US" dirty="0" smtClean="0"/>
              <a:t>May indicate the presence of fetal hypoxia and acidosis</a:t>
            </a:r>
          </a:p>
          <a:p>
            <a:pPr marL="381000" indent="-381000" eaLnBrk="1" hangingPunct="1">
              <a:lnSpc>
                <a:spcPct val="90000"/>
              </a:lnSpc>
            </a:pPr>
            <a:r>
              <a:rPr lang="en-US" b="1" dirty="0" smtClean="0">
                <a:solidFill>
                  <a:srgbClr val="FF0000"/>
                </a:solidFill>
              </a:rPr>
              <a:t>Often signifies fetal </a:t>
            </a:r>
            <a:r>
              <a:rPr lang="en-US" b="1" dirty="0" err="1" smtClean="0">
                <a:solidFill>
                  <a:srgbClr val="FF0000"/>
                </a:solidFill>
              </a:rPr>
              <a:t>decompensation</a:t>
            </a:r>
            <a:r>
              <a:rPr lang="en-AU" b="1" dirty="0" smtClean="0">
                <a:solidFill>
                  <a:srgbClr val="FF0000"/>
                </a:solidFill>
                <a:hlinkClick r:id="rId3"/>
              </a:rPr>
              <a:t>   </a:t>
            </a:r>
            <a:endParaRPr lang="en-AU" b="1" dirty="0" smtClean="0">
              <a:solidFill>
                <a:srgbClr val="FF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685800" y="152400"/>
            <a:ext cx="6870700" cy="1220788"/>
          </a:xfrm>
        </p:spPr>
        <p:txBody>
          <a:bodyPr/>
          <a:lstStyle/>
          <a:p>
            <a:pPr eaLnBrk="1" hangingPunct="1"/>
            <a:r>
              <a:rPr lang="en-US" smtClean="0">
                <a:solidFill>
                  <a:srgbClr val="990000"/>
                </a:solidFill>
                <a:latin typeface="Comic Sans MS" pitchFamily="66" charset="0"/>
              </a:rPr>
              <a:t>VARIABLE</a:t>
            </a:r>
          </a:p>
        </p:txBody>
      </p:sp>
      <p:pic>
        <p:nvPicPr>
          <p:cNvPr id="50179" name="Picture 3" descr="variable"/>
          <p:cNvPicPr>
            <a:picLocks noGrp="1" noChangeAspect="1" noChangeArrowheads="1"/>
          </p:cNvPicPr>
          <p:nvPr>
            <p:ph idx="4294967295"/>
          </p:nvPr>
        </p:nvPicPr>
        <p:blipFill>
          <a:blip r:embed="rId2"/>
          <a:srcRect/>
          <a:stretch>
            <a:fillRect/>
          </a:stretch>
        </p:blipFill>
        <p:spPr>
          <a:xfrm>
            <a:off x="79375" y="1676400"/>
            <a:ext cx="8912225" cy="4337050"/>
          </a:xfrm>
          <a:noFill/>
        </p:spPr>
      </p:pic>
      <p:sp>
        <p:nvSpPr>
          <p:cNvPr id="50180"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09928B03-2D4E-4494-A157-858E299AE48F}" type="slidenum">
              <a:rPr lang="en-US" sz="1200" b="1">
                <a:solidFill>
                  <a:schemeClr val="tx1">
                    <a:tint val="75000"/>
                  </a:schemeClr>
                </a:solidFill>
                <a:cs typeface="+mn-cs"/>
              </a:rPr>
              <a:pPr algn="r" eaLnBrk="0" hangingPunct="0">
                <a:defRPr/>
              </a:pPr>
              <a:t>38</a:t>
            </a:fld>
            <a:endParaRPr lang="en-US" sz="1200" b="1">
              <a:solidFill>
                <a:schemeClr val="tx1">
                  <a:tint val="75000"/>
                </a:schemeClr>
              </a:solidFill>
              <a:cs typeface="+mn-c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1000" fill="hold"/>
                                        <p:tgtEl>
                                          <p:spTgt spid="110594"/>
                                        </p:tgtEl>
                                        <p:attrNameLst>
                                          <p:attrName>ppt_w</p:attrName>
                                        </p:attrNameLst>
                                      </p:cBhvr>
                                      <p:tavLst>
                                        <p:tav tm="0">
                                          <p:val>
                                            <p:strVal val="#ppt_w+.3"/>
                                          </p:val>
                                        </p:tav>
                                        <p:tav tm="100000">
                                          <p:val>
                                            <p:strVal val="#ppt_w"/>
                                          </p:val>
                                        </p:tav>
                                      </p:tavLst>
                                    </p:anim>
                                    <p:anim calcmode="lin" valueType="num">
                                      <p:cBhvr>
                                        <p:cTn id="8" dur="1000" fill="hold"/>
                                        <p:tgtEl>
                                          <p:spTgt spid="110594"/>
                                        </p:tgtEl>
                                        <p:attrNameLst>
                                          <p:attrName>ppt_h</p:attrName>
                                        </p:attrNameLst>
                                      </p:cBhvr>
                                      <p:tavLst>
                                        <p:tav tm="0">
                                          <p:val>
                                            <p:strVal val="#ppt_h"/>
                                          </p:val>
                                        </p:tav>
                                        <p:tav tm="100000">
                                          <p:val>
                                            <p:strVal val="#ppt_h"/>
                                          </p:val>
                                        </p:tav>
                                      </p:tavLst>
                                    </p:anim>
                                    <p:animEffect transition="in" filter="fade">
                                      <p:cBhvr>
                                        <p:cTn id="9" dur="1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1" smtClean="0"/>
              <a:t>Variable Decelerations</a:t>
            </a:r>
          </a:p>
        </p:txBody>
      </p:sp>
      <p:sp>
        <p:nvSpPr>
          <p:cNvPr id="49155" name="Rectangle 3"/>
          <p:cNvSpPr>
            <a:spLocks noGrp="1" noChangeArrowheads="1"/>
          </p:cNvSpPr>
          <p:nvPr>
            <p:ph type="body" idx="1"/>
          </p:nvPr>
        </p:nvSpPr>
        <p:spPr>
          <a:xfrm>
            <a:off x="250825" y="1484313"/>
            <a:ext cx="8531225" cy="5373687"/>
          </a:xfrm>
        </p:spPr>
        <p:txBody>
          <a:bodyPr/>
          <a:lstStyle/>
          <a:p>
            <a:pPr marL="381000" indent="-381000" eaLnBrk="1" hangingPunct="1"/>
            <a:r>
              <a:rPr lang="en-US" smtClean="0"/>
              <a:t>Repetitive or intermittent</a:t>
            </a:r>
          </a:p>
          <a:p>
            <a:pPr marL="381000" indent="-381000" eaLnBrk="1" hangingPunct="1"/>
            <a:r>
              <a:rPr lang="en-US" smtClean="0"/>
              <a:t>Often mimic letters of the alphabet </a:t>
            </a:r>
          </a:p>
          <a:p>
            <a:pPr marL="381000" indent="-381000" eaLnBrk="1" hangingPunct="1">
              <a:buFontTx/>
              <a:buNone/>
            </a:pPr>
            <a:r>
              <a:rPr lang="en-US" smtClean="0"/>
              <a:t>			U V W M </a:t>
            </a:r>
          </a:p>
          <a:p>
            <a:pPr marL="381000" indent="-381000" eaLnBrk="1" hangingPunct="1"/>
            <a:r>
              <a:rPr lang="en-US" smtClean="0"/>
              <a:t>Rapid sudden fall in FHR</a:t>
            </a:r>
          </a:p>
          <a:p>
            <a:pPr marL="381000" indent="-381000" eaLnBrk="1" hangingPunct="1"/>
            <a:r>
              <a:rPr lang="en-US" smtClean="0"/>
              <a:t>Often rapid recovery</a:t>
            </a:r>
          </a:p>
          <a:p>
            <a:pPr marL="381000" indent="-381000" eaLnBrk="1" hangingPunct="1"/>
            <a:r>
              <a:rPr lang="en-US" smtClean="0"/>
              <a:t>Reflect some degree of umbilical cord impingement</a:t>
            </a:r>
          </a:p>
          <a:p>
            <a:pPr marL="381000" indent="-381000" eaLnBrk="1" hangingPunct="1"/>
            <a:r>
              <a:rPr lang="en-US" smtClean="0"/>
              <a:t>Often seen when liquor volume is </a:t>
            </a:r>
            <a:r>
              <a:rPr lang="en-US" smtClean="0">
                <a:sym typeface="Symbol" pitchFamily="18" charset="2"/>
              </a:rPr>
              <a:t></a:t>
            </a:r>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9"/>
          <p:cNvSpPr>
            <a:spLocks noGrp="1" noChangeArrowheads="1"/>
          </p:cNvSpPr>
          <p:nvPr>
            <p:ph type="title" sz="quarter"/>
          </p:nvPr>
        </p:nvSpPr>
        <p:spPr/>
        <p:txBody>
          <a:bodyPr>
            <a:normAutofit fontScale="90000"/>
          </a:bodyPr>
          <a:lstStyle/>
          <a:p>
            <a:pPr eaLnBrk="1" hangingPunct="1"/>
            <a:r>
              <a:rPr lang="en-US" sz="4000" smtClean="0"/>
              <a:t>Two methods - auscaltatory  and electronic</a:t>
            </a:r>
            <a:endParaRPr lang="en-GB" sz="4000" smtClean="0"/>
          </a:p>
        </p:txBody>
      </p:sp>
      <p:pic>
        <p:nvPicPr>
          <p:cNvPr id="8195" name="Picture 6" descr="midwife-with-a-pinard-stethoscope"/>
          <p:cNvPicPr>
            <a:picLocks noGrp="1" noChangeAspect="1" noChangeArrowheads="1"/>
          </p:cNvPicPr>
          <p:nvPr>
            <p:ph sz="quarter" idx="1"/>
          </p:nvPr>
        </p:nvPicPr>
        <p:blipFill>
          <a:blip r:embed="rId2"/>
          <a:srcRect/>
          <a:stretch>
            <a:fillRect/>
          </a:stretch>
        </p:blipFill>
        <p:spPr>
          <a:xfrm>
            <a:off x="684213" y="1700213"/>
            <a:ext cx="2598737" cy="1800225"/>
          </a:xfrm>
          <a:noFill/>
        </p:spPr>
      </p:pic>
      <p:pic>
        <p:nvPicPr>
          <p:cNvPr id="8196" name="Picture 10" descr="Stethoscopes-Foetal-black"/>
          <p:cNvPicPr>
            <a:picLocks noGrp="1" noChangeAspect="1" noChangeArrowheads="1"/>
          </p:cNvPicPr>
          <p:nvPr>
            <p:ph sz="quarter" idx="2"/>
          </p:nvPr>
        </p:nvPicPr>
        <p:blipFill>
          <a:blip r:embed="rId3"/>
          <a:srcRect/>
          <a:stretch>
            <a:fillRect/>
          </a:stretch>
        </p:blipFill>
        <p:spPr>
          <a:xfrm>
            <a:off x="4067175" y="1916113"/>
            <a:ext cx="1114425" cy="1143000"/>
          </a:xfrm>
          <a:noFill/>
        </p:spPr>
      </p:pic>
      <p:pic>
        <p:nvPicPr>
          <p:cNvPr id="8197" name="Picture 14" descr="doppler_Fetal_HR"/>
          <p:cNvPicPr>
            <a:picLocks noGrp="1" noChangeAspect="1" noChangeArrowheads="1"/>
          </p:cNvPicPr>
          <p:nvPr>
            <p:ph sz="quarter" idx="3"/>
          </p:nvPr>
        </p:nvPicPr>
        <p:blipFill>
          <a:blip r:embed="rId4"/>
          <a:srcRect/>
          <a:stretch>
            <a:fillRect/>
          </a:stretch>
        </p:blipFill>
        <p:spPr>
          <a:xfrm>
            <a:off x="684213" y="3933825"/>
            <a:ext cx="2722562" cy="2187575"/>
          </a:xfrm>
          <a:noFill/>
        </p:spPr>
      </p:pic>
      <p:pic>
        <p:nvPicPr>
          <p:cNvPr id="8198" name="Picture 18" descr="Fetal_Heart_Rate_Doppler_detector"/>
          <p:cNvPicPr>
            <a:picLocks noGrp="1" noChangeAspect="1" noChangeArrowheads="1"/>
          </p:cNvPicPr>
          <p:nvPr>
            <p:ph sz="quarter" idx="4"/>
          </p:nvPr>
        </p:nvPicPr>
        <p:blipFill>
          <a:blip r:embed="rId5"/>
          <a:srcRect/>
          <a:stretch>
            <a:fillRect/>
          </a:stretch>
        </p:blipFill>
        <p:spPr>
          <a:xfrm>
            <a:off x="3708400" y="3933825"/>
            <a:ext cx="2187575" cy="2187575"/>
          </a:xfrm>
          <a:noFill/>
        </p:spPr>
      </p:pic>
      <p:pic>
        <p:nvPicPr>
          <p:cNvPr id="8199" name="Picture 21" descr="midwife-with-a-pinard-stethoscope"/>
          <p:cNvPicPr>
            <a:picLocks noChangeAspect="1" noChangeArrowheads="1"/>
          </p:cNvPicPr>
          <p:nvPr/>
        </p:nvPicPr>
        <p:blipFill>
          <a:blip r:embed="rId2"/>
          <a:srcRect/>
          <a:stretch>
            <a:fillRect/>
          </a:stretch>
        </p:blipFill>
        <p:spPr bwMode="auto">
          <a:xfrm>
            <a:off x="684213" y="1700213"/>
            <a:ext cx="2598737" cy="1800225"/>
          </a:xfrm>
          <a:prstGeom prst="rect">
            <a:avLst/>
          </a:prstGeom>
          <a:noFill/>
          <a:ln w="9525">
            <a:noFill/>
            <a:miter lim="800000"/>
            <a:headEnd/>
            <a:tailEnd/>
          </a:ln>
        </p:spPr>
      </p:pic>
      <p:pic>
        <p:nvPicPr>
          <p:cNvPr id="8200" name="Picture 23" descr="300px-Kardiotokograf">
            <a:hlinkClick r:id="rId6"/>
          </p:cNvPr>
          <p:cNvPicPr>
            <a:picLocks noChangeAspect="1" noChangeArrowheads="1"/>
          </p:cNvPicPr>
          <p:nvPr/>
        </p:nvPicPr>
        <p:blipFill>
          <a:blip r:embed="rId7"/>
          <a:srcRect/>
          <a:stretch>
            <a:fillRect/>
          </a:stretch>
        </p:blipFill>
        <p:spPr bwMode="auto">
          <a:xfrm>
            <a:off x="6372225" y="1412875"/>
            <a:ext cx="2447925" cy="2160588"/>
          </a:xfrm>
          <a:prstGeom prst="rect">
            <a:avLst/>
          </a:prstGeom>
          <a:noFill/>
          <a:ln w="9525">
            <a:noFill/>
            <a:miter lim="800000"/>
            <a:headEnd/>
            <a:tailEnd/>
          </a:ln>
        </p:spPr>
      </p:pic>
      <p:pic>
        <p:nvPicPr>
          <p:cNvPr id="8201" name="Picture 25" descr="ctg01">
            <a:hlinkClick r:id="rId8"/>
          </p:cNvPr>
          <p:cNvPicPr>
            <a:picLocks noChangeAspect="1" noChangeArrowheads="1"/>
          </p:cNvPicPr>
          <p:nvPr/>
        </p:nvPicPr>
        <p:blipFill>
          <a:blip r:embed="rId9"/>
          <a:srcRect/>
          <a:stretch>
            <a:fillRect/>
          </a:stretch>
        </p:blipFill>
        <p:spPr bwMode="auto">
          <a:xfrm>
            <a:off x="6443663" y="4005263"/>
            <a:ext cx="2016125" cy="202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AU" smtClean="0"/>
              <a:t>FHR evaluation</a:t>
            </a:r>
          </a:p>
        </p:txBody>
      </p:sp>
      <p:sp>
        <p:nvSpPr>
          <p:cNvPr id="52227" name="Rectangle 3"/>
          <p:cNvSpPr>
            <a:spLocks noGrp="1" noChangeArrowheads="1"/>
          </p:cNvSpPr>
          <p:nvPr>
            <p:ph type="body" idx="1"/>
          </p:nvPr>
        </p:nvSpPr>
        <p:spPr>
          <a:xfrm>
            <a:off x="609600" y="1412875"/>
            <a:ext cx="8001000" cy="5216525"/>
          </a:xfrm>
        </p:spPr>
        <p:txBody>
          <a:bodyPr/>
          <a:lstStyle/>
          <a:p>
            <a:pPr marL="381000" indent="-381000" eaLnBrk="1" hangingPunct="1">
              <a:lnSpc>
                <a:spcPct val="90000"/>
              </a:lnSpc>
              <a:buFontTx/>
              <a:buNone/>
            </a:pPr>
            <a:r>
              <a:rPr lang="en-AU" sz="3600" smtClean="0"/>
              <a:t>Dr C Bravado</a:t>
            </a:r>
            <a:r>
              <a:rPr lang="en-AU" smtClean="0"/>
              <a:t> </a:t>
            </a:r>
            <a:r>
              <a:rPr lang="en-AU" smtClean="0">
                <a:sym typeface="Symbol" pitchFamily="18" charset="2"/>
              </a:rPr>
              <a:t> </a:t>
            </a:r>
            <a:r>
              <a:rPr lang="en-AU" sz="1600" smtClean="0">
                <a:sym typeface="Symbol" pitchFamily="18" charset="2"/>
              </a:rPr>
              <a:t>ALSO</a:t>
            </a:r>
          </a:p>
          <a:p>
            <a:pPr marL="381000" indent="-381000" eaLnBrk="1" hangingPunct="1">
              <a:lnSpc>
                <a:spcPct val="90000"/>
              </a:lnSpc>
            </a:pPr>
            <a:r>
              <a:rPr lang="en-AU" smtClean="0"/>
              <a:t>DR – </a:t>
            </a:r>
            <a:r>
              <a:rPr lang="en-AU" b="1" u="sng" smtClean="0"/>
              <a:t>d</a:t>
            </a:r>
            <a:r>
              <a:rPr lang="en-AU" smtClean="0"/>
              <a:t>etermine the </a:t>
            </a:r>
            <a:r>
              <a:rPr lang="en-AU" b="1" u="sng" smtClean="0"/>
              <a:t>r</a:t>
            </a:r>
            <a:r>
              <a:rPr lang="en-AU" smtClean="0"/>
              <a:t>isk</a:t>
            </a:r>
          </a:p>
          <a:p>
            <a:pPr marL="381000" indent="-381000" eaLnBrk="1" hangingPunct="1">
              <a:lnSpc>
                <a:spcPct val="90000"/>
              </a:lnSpc>
            </a:pPr>
            <a:r>
              <a:rPr lang="en-AU" smtClean="0"/>
              <a:t>C – </a:t>
            </a:r>
            <a:r>
              <a:rPr lang="en-AU" b="1" u="sng" smtClean="0"/>
              <a:t>c</a:t>
            </a:r>
            <a:r>
              <a:rPr lang="en-AU" smtClean="0"/>
              <a:t>ontractions</a:t>
            </a:r>
          </a:p>
          <a:p>
            <a:pPr marL="381000" indent="-381000" eaLnBrk="1" hangingPunct="1">
              <a:lnSpc>
                <a:spcPct val="90000"/>
              </a:lnSpc>
            </a:pPr>
            <a:r>
              <a:rPr lang="en-AU" smtClean="0"/>
              <a:t>Bra – </a:t>
            </a:r>
            <a:r>
              <a:rPr lang="en-AU" b="1" u="sng" smtClean="0"/>
              <a:t>b</a:t>
            </a:r>
            <a:r>
              <a:rPr lang="en-AU" smtClean="0"/>
              <a:t>aseline </a:t>
            </a:r>
            <a:r>
              <a:rPr lang="en-AU" b="1" u="sng" smtClean="0"/>
              <a:t>ra</a:t>
            </a:r>
            <a:r>
              <a:rPr lang="en-AU" smtClean="0"/>
              <a:t>te</a:t>
            </a:r>
          </a:p>
          <a:p>
            <a:pPr marL="381000" indent="-381000" eaLnBrk="1" hangingPunct="1">
              <a:lnSpc>
                <a:spcPct val="90000"/>
              </a:lnSpc>
            </a:pPr>
            <a:r>
              <a:rPr lang="en-AU" smtClean="0"/>
              <a:t>V – </a:t>
            </a:r>
            <a:r>
              <a:rPr lang="en-AU" b="1" u="sng" smtClean="0"/>
              <a:t>v</a:t>
            </a:r>
            <a:r>
              <a:rPr lang="en-AU" smtClean="0"/>
              <a:t>ariability</a:t>
            </a:r>
          </a:p>
          <a:p>
            <a:pPr marL="381000" indent="-381000" eaLnBrk="1" hangingPunct="1">
              <a:lnSpc>
                <a:spcPct val="90000"/>
              </a:lnSpc>
            </a:pPr>
            <a:r>
              <a:rPr lang="en-AU" smtClean="0"/>
              <a:t>A – </a:t>
            </a:r>
            <a:r>
              <a:rPr lang="en-AU" b="1" u="sng" smtClean="0"/>
              <a:t>a</a:t>
            </a:r>
            <a:r>
              <a:rPr lang="en-AU" smtClean="0"/>
              <a:t>ccelerations</a:t>
            </a:r>
          </a:p>
          <a:p>
            <a:pPr marL="381000" indent="-381000" eaLnBrk="1" hangingPunct="1">
              <a:lnSpc>
                <a:spcPct val="90000"/>
              </a:lnSpc>
            </a:pPr>
            <a:r>
              <a:rPr lang="en-AU" smtClean="0"/>
              <a:t>D – </a:t>
            </a:r>
            <a:r>
              <a:rPr lang="en-AU" b="1" u="sng" smtClean="0"/>
              <a:t>d</a:t>
            </a:r>
            <a:r>
              <a:rPr lang="en-AU" smtClean="0"/>
              <a:t>ecelerations</a:t>
            </a:r>
          </a:p>
          <a:p>
            <a:pPr marL="381000" indent="-381000" eaLnBrk="1" hangingPunct="1">
              <a:lnSpc>
                <a:spcPct val="90000"/>
              </a:lnSpc>
            </a:pPr>
            <a:r>
              <a:rPr lang="en-AU" smtClean="0"/>
              <a:t>O – </a:t>
            </a:r>
            <a:r>
              <a:rPr lang="en-AU" b="1" u="sng" smtClean="0"/>
              <a:t>o</a:t>
            </a:r>
            <a:r>
              <a:rPr lang="en-AU" smtClean="0"/>
              <a:t>verall assessment  (followed by a management plan)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nchor="b"/>
          <a:lstStyle/>
          <a:p>
            <a:pPr eaLnBrk="1" hangingPunct="1"/>
            <a:endParaRPr lang="en-US" smtClean="0"/>
          </a:p>
        </p:txBody>
      </p:sp>
      <p:pic>
        <p:nvPicPr>
          <p:cNvPr id="53251" name="Picture 3"/>
          <p:cNvPicPr>
            <a:picLocks noGrp="1" noChangeAspect="1" noChangeArrowheads="1"/>
          </p:cNvPicPr>
          <p:nvPr>
            <p:ph idx="4294967295"/>
          </p:nvPr>
        </p:nvPicPr>
        <p:blipFill>
          <a:blip r:embed="rId2"/>
          <a:srcRect/>
          <a:stretch>
            <a:fillRect/>
          </a:stretch>
        </p:blipFill>
        <p:spPr>
          <a:xfrm>
            <a:off x="0" y="0"/>
            <a:ext cx="9144000" cy="6938963"/>
          </a:xfrm>
          <a:noFill/>
        </p:spPr>
      </p:pic>
      <p:sp>
        <p:nvSpPr>
          <p:cNvPr id="6" name="Slide Number Placeholder 5"/>
          <p:cNvSpPr txBox="1">
            <a:spLocks noGrp="1"/>
          </p:cNvSpPr>
          <p:nvPr/>
        </p:nvSpPr>
        <p:spPr bwMode="auto">
          <a:xfrm>
            <a:off x="6718300" y="6248400"/>
            <a:ext cx="1905000" cy="457200"/>
          </a:xfrm>
          <a:prstGeom prst="rect">
            <a:avLst/>
          </a:prstGeom>
          <a:noFill/>
          <a:ln>
            <a:miter lim="800000"/>
            <a:headEnd/>
            <a:tailEnd/>
          </a:ln>
        </p:spPr>
        <p:txBody>
          <a:bodyPr/>
          <a:lstStyle/>
          <a:p>
            <a:pPr algn="r">
              <a:defRPr/>
            </a:pPr>
            <a:fld id="{52B5DC0B-9046-421C-9C7E-472779297054}" type="slidenum">
              <a:rPr lang="en-US" sz="1400">
                <a:latin typeface="+mn-lt"/>
                <a:cs typeface="+mn-cs"/>
              </a:rPr>
              <a:pPr algn="r">
                <a:defRPr/>
              </a:pPr>
              <a:t>41</a:t>
            </a:fld>
            <a:endParaRPr lang="en-US" sz="1400">
              <a:latin typeface="+mn-lt"/>
              <a:cs typeface="+mn-cs"/>
            </a:endParaRPr>
          </a:p>
        </p:txBody>
      </p:sp>
      <p:sp>
        <p:nvSpPr>
          <p:cNvPr id="7" name="Footer Placeholder 6"/>
          <p:cNvSpPr txBox="1">
            <a:spLocks noGrp="1"/>
          </p:cNvSpPr>
          <p:nvPr/>
        </p:nvSpPr>
        <p:spPr bwMode="auto">
          <a:xfrm>
            <a:off x="3556000" y="6248400"/>
            <a:ext cx="2895600" cy="457200"/>
          </a:xfrm>
          <a:prstGeom prst="rect">
            <a:avLst/>
          </a:prstGeom>
          <a:noFill/>
          <a:ln>
            <a:miter lim="800000"/>
            <a:headEnd/>
            <a:tailEnd/>
          </a:ln>
        </p:spPr>
        <p:txBody>
          <a:bodyPr/>
          <a:lstStyle/>
          <a:p>
            <a:pPr algn="ctr">
              <a:defRPr/>
            </a:pPr>
            <a:endParaRPr lang="en-US" sz="1400" dirty="0">
              <a:latin typeface="+mn-lt"/>
              <a:cs typeface="+mn-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55" name="Rectangle 23"/>
          <p:cNvSpPr>
            <a:spLocks noGrp="1" noChangeArrowheads="1"/>
          </p:cNvSpPr>
          <p:nvPr>
            <p:ph type="title" idx="4294967295"/>
          </p:nvPr>
        </p:nvSpPr>
        <p:spPr>
          <a:xfrm>
            <a:off x="0" y="533400"/>
            <a:ext cx="9144000" cy="1600200"/>
          </a:xfrm>
        </p:spPr>
        <p:txBody>
          <a:bodyPr>
            <a:normAutofit fontScale="90000"/>
          </a:bodyPr>
          <a:lstStyle/>
          <a:p>
            <a:pPr eaLnBrk="1" hangingPunct="1">
              <a:defRPr/>
            </a:pPr>
            <a:r>
              <a:rPr lang="en-US" sz="3600" smtClean="0">
                <a:solidFill>
                  <a:srgbClr val="990000"/>
                </a:solidFill>
                <a:latin typeface="Comic Sans MS" pitchFamily="66" charset="0"/>
              </a:rPr>
              <a:t>Categorisation of fetal heart rate traces</a:t>
            </a:r>
            <a:r>
              <a:rPr lang="en-US" sz="3600" smtClean="0">
                <a:solidFill>
                  <a:srgbClr val="990000"/>
                </a:solidFill>
              </a:rPr>
              <a:t/>
            </a:r>
            <a:br>
              <a:rPr lang="en-US" sz="3600" smtClean="0">
                <a:solidFill>
                  <a:srgbClr val="990000"/>
                </a:solidFill>
              </a:rPr>
            </a:br>
            <a:r>
              <a:rPr lang="en-US" sz="3600" smtClean="0"/>
              <a:t/>
            </a:r>
            <a:br>
              <a:rPr lang="en-US" sz="3600" smtClean="0"/>
            </a:br>
            <a:endParaRPr lang="en-US" sz="3600" smtClean="0"/>
          </a:p>
        </p:txBody>
      </p:sp>
      <p:graphicFrame>
        <p:nvGraphicFramePr>
          <p:cNvPr id="146465" name="Group 33"/>
          <p:cNvGraphicFramePr>
            <a:graphicFrameLocks noGrp="1"/>
          </p:cNvGraphicFramePr>
          <p:nvPr>
            <p:ph type="tbl" idx="4294967295"/>
          </p:nvPr>
        </p:nvGraphicFramePr>
        <p:xfrm>
          <a:off x="304800" y="1600200"/>
          <a:ext cx="8610600" cy="4783075"/>
        </p:xfrm>
        <a:graphic>
          <a:graphicData uri="http://schemas.openxmlformats.org/drawingml/2006/table">
            <a:tbl>
              <a:tblPr/>
              <a:tblGrid>
                <a:gridCol w="4305300"/>
                <a:gridCol w="43053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6600"/>
                          </a:solidFill>
                          <a:effectLst/>
                          <a:latin typeface="Comic Sans MS" pitchFamily="66"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6600"/>
                          </a:solidFill>
                          <a:effectLst/>
                          <a:latin typeface="Comic Sans MS" pitchFamily="66" charset="0"/>
                        </a:rPr>
                        <a:t>Definition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3366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All four reassuring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Suspicious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 non-reassuring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Rest reassuring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Pathological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2 or more non-reassuring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 or more abnormal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40" name="Footer Placeholder 22"/>
          <p:cNvSpPr txBox="1">
            <a:spLocks noGrp="1"/>
          </p:cNvSpPr>
          <p:nvPr/>
        </p:nvSpPr>
        <p:spPr bwMode="auto">
          <a:xfrm>
            <a:off x="3581400" y="6400800"/>
            <a:ext cx="2895600" cy="457200"/>
          </a:xfrm>
          <a:prstGeom prst="rect">
            <a:avLst/>
          </a:prstGeom>
          <a:noFill/>
          <a:ln w="9525">
            <a:noFill/>
            <a:miter lim="800000"/>
            <a:headEnd/>
            <a:tailEnd/>
          </a:ln>
        </p:spPr>
        <p:txBody>
          <a:bodyPr anchor="ctr"/>
          <a:lstStyle/>
          <a:p>
            <a:pPr algn="ctr" eaLnBrk="0" hangingPunct="0"/>
            <a:endParaRPr lang="en-US" sz="1200" b="1">
              <a:solidFill>
                <a:srgbClr val="898989"/>
              </a:solidFill>
            </a:endParaRPr>
          </a:p>
        </p:txBody>
      </p:sp>
      <p:sp>
        <p:nvSpPr>
          <p:cNvPr id="22" name="Slide Number Placeholder 21"/>
          <p:cNvSpPr txBox="1">
            <a:spLocks noGrp="1"/>
          </p:cNvSpPr>
          <p:nvPr/>
        </p:nvSpPr>
        <p:spPr>
          <a:xfrm>
            <a:off x="6718300" y="6248400"/>
            <a:ext cx="1905000" cy="457200"/>
          </a:xfrm>
          <a:prstGeom prst="rect">
            <a:avLst/>
          </a:prstGeom>
          <a:noFill/>
        </p:spPr>
        <p:txBody>
          <a:bodyPr anchor="ctr"/>
          <a:lstStyle/>
          <a:p>
            <a:pPr algn="r" eaLnBrk="0" hangingPunct="0">
              <a:defRPr/>
            </a:pPr>
            <a:fld id="{6E319B6A-1B23-4E70-A01C-CD2721E2892C}" type="slidenum">
              <a:rPr lang="en-US" sz="1200" b="1">
                <a:solidFill>
                  <a:schemeClr val="tx1">
                    <a:tint val="75000"/>
                  </a:schemeClr>
                </a:solidFill>
                <a:cs typeface="+mn-cs"/>
              </a:rPr>
              <a:pPr algn="r" eaLnBrk="0" hangingPunct="0">
                <a:defRPr/>
              </a:pPr>
              <a:t>42</a:t>
            </a:fld>
            <a:endParaRPr lang="en-US" sz="1200" b="1">
              <a:solidFill>
                <a:schemeClr val="tx1">
                  <a:tint val="75000"/>
                </a:schemeClr>
              </a:solidFill>
              <a:cs typeface="+mn-c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6455"/>
                                        </p:tgtEl>
                                        <p:attrNameLst>
                                          <p:attrName>style.visibility</p:attrName>
                                        </p:attrNameLst>
                                      </p:cBhvr>
                                      <p:to>
                                        <p:strVal val="visible"/>
                                      </p:to>
                                    </p:set>
                                    <p:anim calcmode="lin" valueType="num">
                                      <p:cBhvr>
                                        <p:cTn id="7" dur="1000" fill="hold"/>
                                        <p:tgtEl>
                                          <p:spTgt spid="146455"/>
                                        </p:tgtEl>
                                        <p:attrNameLst>
                                          <p:attrName>ppt_w</p:attrName>
                                        </p:attrNameLst>
                                      </p:cBhvr>
                                      <p:tavLst>
                                        <p:tav tm="0">
                                          <p:val>
                                            <p:strVal val="#ppt_w+.3"/>
                                          </p:val>
                                        </p:tav>
                                        <p:tav tm="100000">
                                          <p:val>
                                            <p:strVal val="#ppt_w"/>
                                          </p:val>
                                        </p:tav>
                                      </p:tavLst>
                                    </p:anim>
                                    <p:anim calcmode="lin" valueType="num">
                                      <p:cBhvr>
                                        <p:cTn id="8" dur="1000" fill="hold"/>
                                        <p:tgtEl>
                                          <p:spTgt spid="146455"/>
                                        </p:tgtEl>
                                        <p:attrNameLst>
                                          <p:attrName>ppt_h</p:attrName>
                                        </p:attrNameLst>
                                      </p:cBhvr>
                                      <p:tavLst>
                                        <p:tav tm="0">
                                          <p:val>
                                            <p:strVal val="#ppt_h"/>
                                          </p:val>
                                        </p:tav>
                                        <p:tav tm="100000">
                                          <p:val>
                                            <p:strVal val="#ppt_h"/>
                                          </p:val>
                                        </p:tav>
                                      </p:tavLst>
                                    </p:anim>
                                    <p:animEffect transition="in" filter="fade">
                                      <p:cBhvr>
                                        <p:cTn id="9" dur="1000"/>
                                        <p:tgtEl>
                                          <p:spTgt spid="146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buClr>
                <a:schemeClr val="tx2"/>
              </a:buClr>
            </a:pPr>
            <a:r>
              <a:rPr lang="en-US" smtClean="0"/>
              <a:t>Suspicious FHR Pattern: What should you do?</a:t>
            </a:r>
          </a:p>
        </p:txBody>
      </p:sp>
      <p:sp>
        <p:nvSpPr>
          <p:cNvPr id="58371" name="Rectangle 3"/>
          <p:cNvSpPr>
            <a:spLocks noGrp="1" noChangeArrowheads="1"/>
          </p:cNvSpPr>
          <p:nvPr>
            <p:ph type="body" sz="half" idx="1"/>
          </p:nvPr>
        </p:nvSpPr>
        <p:spPr>
          <a:xfrm>
            <a:off x="457200" y="1600200"/>
            <a:ext cx="4032250" cy="4525963"/>
          </a:xfrm>
        </p:spPr>
        <p:txBody>
          <a:bodyPr/>
          <a:lstStyle/>
          <a:p>
            <a:pPr marL="381000" indent="-381000" eaLnBrk="1" hangingPunct="1">
              <a:lnSpc>
                <a:spcPct val="90000"/>
              </a:lnSpc>
              <a:buClr>
                <a:srgbClr val="FFFF00"/>
              </a:buClr>
              <a:buFontTx/>
              <a:buNone/>
            </a:pPr>
            <a:r>
              <a:rPr lang="en-US" sz="3200" b="1" dirty="0" smtClean="0"/>
              <a:t>Maternal</a:t>
            </a:r>
            <a:r>
              <a:rPr lang="en-US" sz="3200" dirty="0" smtClean="0"/>
              <a:t> </a:t>
            </a:r>
          </a:p>
          <a:p>
            <a:pPr marL="381000" indent="-381000" eaLnBrk="1" hangingPunct="1">
              <a:lnSpc>
                <a:spcPct val="90000"/>
              </a:lnSpc>
            </a:pPr>
            <a:r>
              <a:rPr lang="en-US" dirty="0" smtClean="0"/>
              <a:t>Position</a:t>
            </a:r>
          </a:p>
          <a:p>
            <a:pPr marL="381000" indent="-381000" eaLnBrk="1" hangingPunct="1">
              <a:lnSpc>
                <a:spcPct val="90000"/>
              </a:lnSpc>
            </a:pPr>
            <a:r>
              <a:rPr lang="en-US" dirty="0" smtClean="0"/>
              <a:t>Dehydration</a:t>
            </a:r>
          </a:p>
          <a:p>
            <a:pPr marL="381000" indent="-381000" eaLnBrk="1" hangingPunct="1">
              <a:lnSpc>
                <a:spcPct val="90000"/>
              </a:lnSpc>
            </a:pPr>
            <a:r>
              <a:rPr lang="en-US" dirty="0" smtClean="0"/>
              <a:t>Infection</a:t>
            </a:r>
          </a:p>
          <a:p>
            <a:pPr marL="381000" indent="-381000" eaLnBrk="1" hangingPunct="1">
              <a:lnSpc>
                <a:spcPct val="90000"/>
              </a:lnSpc>
            </a:pPr>
            <a:r>
              <a:rPr lang="en-US" dirty="0" smtClean="0"/>
              <a:t>Hypotension</a:t>
            </a:r>
          </a:p>
          <a:p>
            <a:pPr marL="381000" indent="-381000" eaLnBrk="1" hangingPunct="1">
              <a:lnSpc>
                <a:spcPct val="90000"/>
              </a:lnSpc>
            </a:pPr>
            <a:r>
              <a:rPr lang="en-US" dirty="0" smtClean="0"/>
              <a:t>?</a:t>
            </a:r>
            <a:r>
              <a:rPr lang="en-US" dirty="0" smtClean="0"/>
              <a:t>V</a:t>
            </a:r>
            <a:r>
              <a:rPr lang="en-US" dirty="0" smtClean="0"/>
              <a:t>aginal exam</a:t>
            </a:r>
            <a:r>
              <a:rPr lang="en-US" dirty="0" smtClean="0"/>
              <a:t>/bedpan</a:t>
            </a:r>
            <a:endParaRPr lang="en-US" dirty="0" smtClean="0"/>
          </a:p>
          <a:p>
            <a:pPr marL="381000" indent="-381000" eaLnBrk="1" hangingPunct="1">
              <a:lnSpc>
                <a:spcPct val="90000"/>
              </a:lnSpc>
            </a:pPr>
            <a:r>
              <a:rPr lang="en-US" dirty="0" smtClean="0"/>
              <a:t>Vomiting/</a:t>
            </a:r>
            <a:r>
              <a:rPr lang="en-US" dirty="0" err="1" smtClean="0"/>
              <a:t>vasovagal</a:t>
            </a:r>
            <a:endParaRPr lang="en-US" dirty="0" smtClean="0"/>
          </a:p>
          <a:p>
            <a:pPr marL="381000" indent="-381000" eaLnBrk="1" hangingPunct="1">
              <a:lnSpc>
                <a:spcPct val="90000"/>
              </a:lnSpc>
            </a:pPr>
            <a:r>
              <a:rPr lang="en-US" dirty="0" smtClean="0"/>
              <a:t>Analgesia/Drugs</a:t>
            </a:r>
          </a:p>
        </p:txBody>
      </p:sp>
      <p:sp>
        <p:nvSpPr>
          <p:cNvPr id="58372" name="Rectangle 4"/>
          <p:cNvSpPr>
            <a:spLocks noGrp="1" noChangeArrowheads="1"/>
          </p:cNvSpPr>
          <p:nvPr>
            <p:ph type="body" sz="half" idx="2"/>
          </p:nvPr>
        </p:nvSpPr>
        <p:spPr>
          <a:xfrm>
            <a:off x="4654550" y="1600200"/>
            <a:ext cx="4032250" cy="4525963"/>
          </a:xfrm>
        </p:spPr>
        <p:txBody>
          <a:bodyPr/>
          <a:lstStyle/>
          <a:p>
            <a:pPr marL="381000" indent="-381000" eaLnBrk="1" hangingPunct="1">
              <a:buClr>
                <a:srgbClr val="FFFF00"/>
              </a:buClr>
              <a:buFontTx/>
              <a:buNone/>
            </a:pPr>
            <a:r>
              <a:rPr lang="en-US" sz="3200" b="1" dirty="0" smtClean="0"/>
              <a:t>Mechanical</a:t>
            </a:r>
          </a:p>
          <a:p>
            <a:pPr marL="381000" indent="-381000" eaLnBrk="1" hangingPunct="1"/>
            <a:r>
              <a:rPr lang="en-US" sz="3100" dirty="0" smtClean="0"/>
              <a:t>Poor quality CTG</a:t>
            </a:r>
          </a:p>
          <a:p>
            <a:pPr marL="381000" indent="-381000" eaLnBrk="1" hangingPunct="1"/>
            <a:r>
              <a:rPr lang="en-US" sz="3100" dirty="0" smtClean="0"/>
              <a:t>Maternal pulse</a:t>
            </a:r>
          </a:p>
          <a:p>
            <a:pPr marL="381000" indent="-381000" eaLnBrk="1" hangingPunct="1"/>
            <a:r>
              <a:rPr lang="en-US" sz="3100" dirty="0" smtClean="0"/>
              <a:t>Transducer site</a:t>
            </a:r>
          </a:p>
          <a:p>
            <a:pPr marL="381000" indent="-381000" eaLnBrk="1" hangingPunct="1"/>
            <a:r>
              <a:rPr lang="en-US" sz="3100" dirty="0" smtClean="0"/>
              <a:t>Fetal scalp electrode</a:t>
            </a:r>
            <a:endParaRPr lang="en-US" sz="3100" dirty="0" smtClean="0"/>
          </a:p>
          <a:p>
            <a:pPr marL="381000" indent="-381000" eaLnBrk="1" hangingPunct="1"/>
            <a:r>
              <a:rPr lang="en-US" sz="3100" dirty="0" err="1" smtClean="0"/>
              <a:t>Oxytocics</a:t>
            </a:r>
            <a:endParaRPr lang="en-US" sz="3100" dirty="0" smtClean="0"/>
          </a:p>
          <a:p>
            <a:pPr marL="381000" indent="-381000" eaLnBrk="1" hangingPunct="1"/>
            <a:r>
              <a:rPr lang="en-US" sz="3100" dirty="0" smtClean="0"/>
              <a:t>Prostaglandins</a:t>
            </a:r>
            <a:r>
              <a:rPr lang="en-US"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title"/>
          </p:nvPr>
        </p:nvSpPr>
        <p:spPr/>
        <p:txBody>
          <a:bodyPr/>
          <a:lstStyle/>
          <a:p>
            <a:pPr eaLnBrk="1" hangingPunct="1"/>
            <a:r>
              <a:rPr lang="en-US" smtClean="0"/>
              <a:t>Fetal Blood Sampling</a:t>
            </a:r>
          </a:p>
        </p:txBody>
      </p:sp>
      <p:pic>
        <p:nvPicPr>
          <p:cNvPr id="61443" name="Picture 6" descr="PR_11"/>
          <p:cNvPicPr>
            <a:picLocks noGrp="1" noChangeAspect="1" noChangeArrowheads="1"/>
          </p:cNvPicPr>
          <p:nvPr>
            <p:ph idx="1"/>
          </p:nvPr>
        </p:nvPicPr>
        <p:blipFill>
          <a:blip r:embed="rId2"/>
          <a:srcRect/>
          <a:stretch>
            <a:fillRect/>
          </a:stretch>
        </p:blipFill>
        <p:spPr>
          <a:xfrm>
            <a:off x="1187450" y="1628775"/>
            <a:ext cx="7129463" cy="489585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smtClean="0"/>
              <a:t>Pathological: What should I do?</a:t>
            </a:r>
          </a:p>
        </p:txBody>
      </p:sp>
      <p:sp>
        <p:nvSpPr>
          <p:cNvPr id="63491" name="Rectangle 3"/>
          <p:cNvSpPr>
            <a:spLocks noGrp="1" noChangeArrowheads="1"/>
          </p:cNvSpPr>
          <p:nvPr>
            <p:ph type="body" idx="1"/>
          </p:nvPr>
        </p:nvSpPr>
        <p:spPr/>
        <p:txBody>
          <a:bodyPr>
            <a:normAutofit fontScale="92500" lnSpcReduction="10000"/>
          </a:bodyPr>
          <a:lstStyle/>
          <a:p>
            <a:pPr marL="381000" indent="-381000" eaLnBrk="1" hangingPunct="1"/>
            <a:r>
              <a:rPr lang="en-US" sz="2900" dirty="0" smtClean="0"/>
              <a:t>Roll woman into left lateral </a:t>
            </a:r>
            <a:r>
              <a:rPr lang="en-US" sz="2900" dirty="0" smtClean="0"/>
              <a:t>position, give oxygen, iv fluids &amp; continue CTG monitoring</a:t>
            </a:r>
            <a:endParaRPr lang="en-US" sz="2900" dirty="0" smtClean="0"/>
          </a:p>
          <a:p>
            <a:pPr marL="381000" indent="-381000" eaLnBrk="1" hangingPunct="1"/>
            <a:r>
              <a:rPr lang="en-US" sz="2900" dirty="0" smtClean="0"/>
              <a:t>Perform Fetal Blood Sampling</a:t>
            </a:r>
          </a:p>
          <a:p>
            <a:pPr marL="666750" lvl="1" indent="-284163" eaLnBrk="1" hangingPunct="1"/>
            <a:r>
              <a:rPr lang="en-US" sz="2500" dirty="0" smtClean="0">
                <a:cs typeface="Times New Roman" pitchFamily="18" charset="0"/>
                <a:sym typeface="Symbol" pitchFamily="18" charset="2"/>
              </a:rPr>
              <a:t>If pH </a:t>
            </a:r>
            <a:r>
              <a:rPr lang="en-US" sz="2500" b="1" dirty="0" smtClean="0">
                <a:cs typeface="Times New Roman" pitchFamily="18" charset="0"/>
                <a:sym typeface="Symbol" pitchFamily="18" charset="2"/>
              </a:rPr>
              <a:t></a:t>
            </a:r>
            <a:r>
              <a:rPr lang="en-US" sz="2500" b="1" dirty="0" smtClean="0">
                <a:cs typeface="Times New Roman" pitchFamily="18" charset="0"/>
              </a:rPr>
              <a:t>7.25</a:t>
            </a:r>
            <a:r>
              <a:rPr lang="en-US" sz="2500" dirty="0" smtClean="0">
                <a:cs typeface="Times New Roman" pitchFamily="18" charset="0"/>
              </a:rPr>
              <a:t> repeat </a:t>
            </a:r>
            <a:r>
              <a:rPr lang="en-US" sz="2500" b="1" dirty="0" smtClean="0">
                <a:solidFill>
                  <a:srgbClr val="FF0000"/>
                </a:solidFill>
                <a:cs typeface="Times New Roman" pitchFamily="18" charset="0"/>
              </a:rPr>
              <a:t>within one hour </a:t>
            </a:r>
            <a:r>
              <a:rPr lang="en-US" sz="2500" dirty="0" smtClean="0">
                <a:cs typeface="Times New Roman" pitchFamily="18" charset="0"/>
              </a:rPr>
              <a:t>if the FHR abnormality persists</a:t>
            </a:r>
            <a:r>
              <a:rPr lang="en-US" sz="2500" dirty="0" smtClean="0"/>
              <a:t> </a:t>
            </a:r>
          </a:p>
          <a:p>
            <a:pPr marL="666750" lvl="1" indent="-284163" eaLnBrk="1" hangingPunct="1"/>
            <a:r>
              <a:rPr lang="en-US" sz="2500" dirty="0" smtClean="0"/>
              <a:t>If pH</a:t>
            </a:r>
            <a:r>
              <a:rPr lang="en-US" sz="2500" b="1" dirty="0" smtClean="0"/>
              <a:t> 7.21-7.24</a:t>
            </a:r>
            <a:r>
              <a:rPr lang="en-US" sz="2500" dirty="0" smtClean="0"/>
              <a:t> repeat </a:t>
            </a:r>
            <a:r>
              <a:rPr lang="en-US" sz="2500" b="1" dirty="0" smtClean="0">
                <a:solidFill>
                  <a:srgbClr val="FF0000"/>
                </a:solidFill>
              </a:rPr>
              <a:t>within 30mins </a:t>
            </a:r>
            <a:r>
              <a:rPr lang="en-US" sz="2500" dirty="0" smtClean="0"/>
              <a:t>or deliver if rapid fall since last FBS </a:t>
            </a:r>
          </a:p>
          <a:p>
            <a:pPr marL="666750" lvl="1" indent="-284163" eaLnBrk="1" hangingPunct="1"/>
            <a:r>
              <a:rPr lang="en-US" sz="2500" dirty="0" smtClean="0"/>
              <a:t>If pH </a:t>
            </a:r>
            <a:r>
              <a:rPr lang="en-US" sz="2500" b="1" u="sng" dirty="0" smtClean="0">
                <a:cs typeface="Times New Roman" pitchFamily="18" charset="0"/>
                <a:sym typeface="Symbol" pitchFamily="18" charset="2"/>
              </a:rPr>
              <a:t>&lt;</a:t>
            </a:r>
            <a:r>
              <a:rPr lang="en-US" sz="2500" b="1" dirty="0" smtClean="0">
                <a:cs typeface="Times New Roman" pitchFamily="18" charset="0"/>
                <a:sym typeface="Symbol" pitchFamily="18" charset="2"/>
              </a:rPr>
              <a:t> 7.20 </a:t>
            </a:r>
            <a:r>
              <a:rPr lang="en-US" sz="2500" b="1" dirty="0" smtClean="0">
                <a:solidFill>
                  <a:srgbClr val="FF0000"/>
                </a:solidFill>
                <a:cs typeface="Times New Roman" pitchFamily="18" charset="0"/>
                <a:sym typeface="Symbol" pitchFamily="18" charset="2"/>
              </a:rPr>
              <a:t>DELIVER immediately</a:t>
            </a:r>
          </a:p>
          <a:p>
            <a:pPr marL="666750" lvl="1" indent="-284163" eaLnBrk="1" hangingPunct="1"/>
            <a:r>
              <a:rPr lang="en-US" sz="2500" dirty="0" smtClean="0">
                <a:cs typeface="Times New Roman" pitchFamily="18" charset="0"/>
                <a:sym typeface="Symbol" pitchFamily="18" charset="2"/>
              </a:rPr>
              <a:t>Lactate </a:t>
            </a:r>
            <a:r>
              <a:rPr lang="en-US" sz="2500" b="1" dirty="0" smtClean="0">
                <a:cs typeface="Times New Roman" pitchFamily="18" charset="0"/>
                <a:sym typeface="Symbol" pitchFamily="18" charset="2"/>
              </a:rPr>
              <a:t>4.2 - 4.8</a:t>
            </a:r>
            <a:r>
              <a:rPr lang="en-US" sz="2500" dirty="0" smtClean="0">
                <a:cs typeface="Times New Roman" pitchFamily="18" charset="0"/>
                <a:sym typeface="Symbol" pitchFamily="18" charset="2"/>
              </a:rPr>
              <a:t> </a:t>
            </a:r>
            <a:r>
              <a:rPr lang="en-US" sz="2500" b="1" dirty="0" smtClean="0">
                <a:cs typeface="Times New Roman" pitchFamily="18" charset="0"/>
                <a:sym typeface="Symbol" pitchFamily="18" charset="2"/>
              </a:rPr>
              <a:t>DELIVER</a:t>
            </a:r>
            <a:r>
              <a:rPr lang="en-US" sz="2500" b="1" dirty="0" smtClean="0">
                <a:cs typeface="Times New Roman" pitchFamily="18" charset="0"/>
                <a:sym typeface="Symbol" pitchFamily="18" charset="2"/>
              </a:rPr>
              <a:t> </a:t>
            </a:r>
            <a:r>
              <a:rPr lang="en-US" sz="2500" b="1" dirty="0" smtClean="0">
                <a:solidFill>
                  <a:srgbClr val="FF0000"/>
                </a:solidFill>
                <a:cs typeface="Times New Roman" pitchFamily="18" charset="0"/>
                <a:sym typeface="Symbol" pitchFamily="18" charset="2"/>
              </a:rPr>
              <a:t>– brain injury begins at 6mmols or higher</a:t>
            </a:r>
            <a:endParaRPr lang="en-US" sz="2500" b="1" dirty="0" smtClean="0">
              <a:solidFill>
                <a:srgbClr val="FF0000"/>
              </a:solidFill>
              <a:cs typeface="Times New Roman" pitchFamily="18" charset="0"/>
              <a:sym typeface="Symbol" pitchFamily="18" charset="2"/>
            </a:endParaRPr>
          </a:p>
          <a:p>
            <a:pPr marL="666750" lvl="1" indent="-284163" eaLnBrk="1" hangingPunct="1"/>
            <a:r>
              <a:rPr lang="en-US" sz="2500" dirty="0" smtClean="0"/>
              <a:t>All FBS should take into account previous pH, rate of progress &amp; clinical information			</a:t>
            </a:r>
          </a:p>
          <a:p>
            <a:pPr marL="381000" indent="-381000" eaLnBrk="1" hangingPunct="1"/>
            <a:endParaRPr lang="en-US"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latin typeface="Lucida Handwriting" pitchFamily="66" charset="0"/>
              </a:rPr>
              <a:t>And finally</a:t>
            </a:r>
            <a:r>
              <a:rPr lang="en-US" smtClean="0"/>
              <a:t>…</a:t>
            </a:r>
            <a:endParaRPr lang="en-GB" smtClean="0"/>
          </a:p>
        </p:txBody>
      </p:sp>
      <p:sp>
        <p:nvSpPr>
          <p:cNvPr id="64515" name="Rectangle 3"/>
          <p:cNvSpPr>
            <a:spLocks noGrp="1" noChangeArrowheads="1"/>
          </p:cNvSpPr>
          <p:nvPr>
            <p:ph type="body" idx="1"/>
          </p:nvPr>
        </p:nvSpPr>
        <p:spPr/>
        <p:txBody>
          <a:bodyPr/>
          <a:lstStyle/>
          <a:p>
            <a:pPr eaLnBrk="1" hangingPunct="1">
              <a:buFontTx/>
              <a:buNone/>
            </a:pPr>
            <a:r>
              <a:rPr lang="en-US" dirty="0" smtClean="0"/>
              <a:t>For </a:t>
            </a:r>
            <a:r>
              <a:rPr lang="en-US" dirty="0" smtClean="0"/>
              <a:t>the </a:t>
            </a:r>
            <a:r>
              <a:rPr lang="en-US" smtClean="0"/>
              <a:t>electronic fetal </a:t>
            </a:r>
            <a:r>
              <a:rPr lang="en-US" dirty="0" smtClean="0"/>
              <a:t>monitoring to be</a:t>
            </a:r>
            <a:r>
              <a:rPr lang="en-US" b="1" dirty="0" smtClean="0">
                <a:solidFill>
                  <a:srgbClr val="FF0000"/>
                </a:solidFill>
              </a:rPr>
              <a:t> effective</a:t>
            </a:r>
            <a:r>
              <a:rPr lang="en-US" dirty="0" smtClean="0"/>
              <a:t>, the test must be</a:t>
            </a:r>
            <a:r>
              <a:rPr lang="en-US" b="1" dirty="0" smtClean="0">
                <a:solidFill>
                  <a:srgbClr val="FF0000"/>
                </a:solidFill>
              </a:rPr>
              <a:t> performed </a:t>
            </a:r>
            <a:r>
              <a:rPr lang="en-US" dirty="0" smtClean="0"/>
              <a:t>correctly, its results must then be</a:t>
            </a:r>
            <a:r>
              <a:rPr lang="en-US" b="1" dirty="0" smtClean="0">
                <a:solidFill>
                  <a:srgbClr val="FF0000"/>
                </a:solidFill>
              </a:rPr>
              <a:t> interpreted </a:t>
            </a:r>
            <a:r>
              <a:rPr lang="en-US" dirty="0" smtClean="0"/>
              <a:t>satisfactorily and finally this interpretation must provide an appropriate </a:t>
            </a:r>
            <a:r>
              <a:rPr lang="en-US" b="1" dirty="0" smtClean="0">
                <a:solidFill>
                  <a:srgbClr val="FF0000"/>
                </a:solidFill>
              </a:rPr>
              <a:t>response</a:t>
            </a:r>
          </a:p>
          <a:p>
            <a:pPr eaLnBrk="1" hangingPunct="1">
              <a:buFontTx/>
              <a:buNone/>
            </a:pPr>
            <a:r>
              <a:rPr lang="en-US" dirty="0" smtClean="0"/>
              <a:t>Room for newer methods?? DEFINITELY!!!</a:t>
            </a:r>
          </a:p>
          <a:p>
            <a:pPr eaLnBrk="1" hangingPunct="1">
              <a:buFontTx/>
              <a:buNone/>
            </a:pPr>
            <a:endParaRPr lang="en-US" dirty="0" smtClean="0"/>
          </a:p>
          <a:p>
            <a:pPr eaLnBrk="1" hangingPunct="1">
              <a:buFontTx/>
              <a:buNone/>
            </a:pPr>
            <a:r>
              <a:rPr lang="en-US" dirty="0" smtClean="0"/>
              <a:t>         </a:t>
            </a:r>
            <a:r>
              <a:rPr lang="en-US" dirty="0" smtClean="0">
                <a:latin typeface="Lucida Handwriting" pitchFamily="66" charset="0"/>
              </a:rPr>
              <a:t>THANK YOU</a:t>
            </a:r>
            <a:endParaRPr lang="en-GB" dirty="0" smtClean="0">
              <a:latin typeface="Lucida Handwriting"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b"/>
          <a:lstStyle/>
          <a:p>
            <a:pPr eaLnBrk="1" hangingPunct="1"/>
            <a:endParaRPr lang="en-US" smtClean="0"/>
          </a:p>
        </p:txBody>
      </p:sp>
      <p:pic>
        <p:nvPicPr>
          <p:cNvPr id="9219" name="Picture 3" descr="ctg"/>
          <p:cNvPicPr>
            <a:picLocks noGrp="1" noChangeAspect="1" noChangeArrowheads="1"/>
          </p:cNvPicPr>
          <p:nvPr>
            <p:ph idx="4294967295"/>
          </p:nvPr>
        </p:nvPicPr>
        <p:blipFill>
          <a:blip r:embed="rId2"/>
          <a:srcRect/>
          <a:stretch>
            <a:fillRect/>
          </a:stretch>
        </p:blipFill>
        <p:spPr>
          <a:xfrm>
            <a:off x="0" y="0"/>
            <a:ext cx="9144000" cy="6913563"/>
          </a:xfrm>
          <a:noFill/>
        </p:spPr>
      </p:pic>
      <p:sp>
        <p:nvSpPr>
          <p:cNvPr id="6" name="Slide Number Placeholder 5"/>
          <p:cNvSpPr txBox="1">
            <a:spLocks noGrp="1"/>
          </p:cNvSpPr>
          <p:nvPr/>
        </p:nvSpPr>
        <p:spPr bwMode="auto">
          <a:xfrm>
            <a:off x="6718300" y="6248400"/>
            <a:ext cx="1905000" cy="457200"/>
          </a:xfrm>
          <a:prstGeom prst="rect">
            <a:avLst/>
          </a:prstGeom>
          <a:noFill/>
          <a:ln>
            <a:miter lim="800000"/>
            <a:headEnd/>
            <a:tailEnd/>
          </a:ln>
        </p:spPr>
        <p:txBody>
          <a:bodyPr/>
          <a:lstStyle/>
          <a:p>
            <a:pPr algn="r">
              <a:defRPr/>
            </a:pPr>
            <a:fld id="{A0FE0B9A-037B-450B-97D2-4A8562D49D58}" type="slidenum">
              <a:rPr lang="en-US" sz="1400">
                <a:latin typeface="+mn-lt"/>
                <a:cs typeface="+mn-cs"/>
              </a:rPr>
              <a:pPr algn="r">
                <a:defRPr/>
              </a:pPr>
              <a:t>5</a:t>
            </a:fld>
            <a:endParaRPr lang="en-US" sz="1400">
              <a:latin typeface="+mn-lt"/>
              <a:cs typeface="+mn-cs"/>
            </a:endParaRPr>
          </a:p>
        </p:txBody>
      </p:sp>
      <p:sp>
        <p:nvSpPr>
          <p:cNvPr id="9221" name="Footer Placeholder 6"/>
          <p:cNvSpPr txBox="1">
            <a:spLocks noGrp="1"/>
          </p:cNvSpPr>
          <p:nvPr/>
        </p:nvSpPr>
        <p:spPr bwMode="auto">
          <a:xfrm>
            <a:off x="3556000" y="6248400"/>
            <a:ext cx="2895600" cy="457200"/>
          </a:xfrm>
          <a:prstGeom prst="rect">
            <a:avLst/>
          </a:prstGeom>
          <a:noFill/>
          <a:ln w="9525">
            <a:noFill/>
            <a:miter lim="800000"/>
            <a:headEnd/>
            <a:tailEnd/>
          </a:ln>
        </p:spPr>
        <p:txBody>
          <a:bodyPr/>
          <a:lstStyle/>
          <a:p>
            <a:pPr algn="ctr"/>
            <a:endParaRPr lang="en-US" sz="1400">
              <a:latin typeface="Comic Sans MS"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etalmonito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a:xfrm>
            <a:off x="5257800" y="228600"/>
            <a:ext cx="3581400" cy="1219200"/>
          </a:xfrm>
        </p:spPr>
        <p:txBody>
          <a:bodyPr>
            <a:normAutofit fontScale="90000"/>
          </a:bodyPr>
          <a:lstStyle/>
          <a:p>
            <a:pPr eaLnBrk="1" hangingPunct="1"/>
            <a:r>
              <a:rPr lang="en-US" smtClean="0"/>
              <a:t>External Fetal Monitoring</a:t>
            </a:r>
          </a:p>
        </p:txBody>
      </p:sp>
      <p:sp>
        <p:nvSpPr>
          <p:cNvPr id="10244" name="AutoShape 4" descr="f01400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0245" name="AutoShape 5" descr="f01400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0246" name="AutoShape 6" descr="f01400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0247" name="AutoShape 7" descr="f01400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3-6"/>
          <p:cNvPicPr>
            <a:picLocks noChangeAspect="1" noChangeArrowheads="1"/>
          </p:cNvPicPr>
          <p:nvPr/>
        </p:nvPicPr>
        <p:blipFill>
          <a:blip r:embed="rId2"/>
          <a:srcRect/>
          <a:stretch>
            <a:fillRect/>
          </a:stretch>
        </p:blipFill>
        <p:spPr bwMode="auto">
          <a:xfrm>
            <a:off x="0" y="68263"/>
            <a:ext cx="9144000" cy="6789737"/>
          </a:xfrm>
          <a:prstGeom prst="rect">
            <a:avLst/>
          </a:prstGeom>
          <a:noFill/>
          <a:ln w="9525">
            <a:noFill/>
            <a:miter lim="800000"/>
            <a:headEnd/>
            <a:tailEnd/>
          </a:ln>
        </p:spPr>
      </p:pic>
      <p:sp>
        <p:nvSpPr>
          <p:cNvPr id="11267" name="Rectangle 3"/>
          <p:cNvSpPr>
            <a:spLocks noGrp="1" noChangeArrowheads="1"/>
          </p:cNvSpPr>
          <p:nvPr>
            <p:ph type="title"/>
          </p:nvPr>
        </p:nvSpPr>
        <p:spPr>
          <a:xfrm>
            <a:off x="381000" y="457200"/>
            <a:ext cx="4648200" cy="1143000"/>
          </a:xfrm>
        </p:spPr>
        <p:txBody>
          <a:bodyPr>
            <a:normAutofit fontScale="90000"/>
          </a:bodyPr>
          <a:lstStyle/>
          <a:p>
            <a:pPr eaLnBrk="1" hangingPunct="1"/>
            <a:r>
              <a:rPr lang="en-US" smtClean="0"/>
              <a:t>Internal Fetal Monitoring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81000" y="228600"/>
            <a:ext cx="7924800" cy="1600200"/>
          </a:xfrm>
        </p:spPr>
        <p:txBody>
          <a:bodyPr anchor="b"/>
          <a:lstStyle/>
          <a:p>
            <a:pPr eaLnBrk="1" hangingPunct="1"/>
            <a:r>
              <a:rPr lang="en-US" smtClean="0"/>
              <a:t>Fetal Monitoring in Labor: Two Acceptable Methods</a:t>
            </a:r>
          </a:p>
        </p:txBody>
      </p:sp>
      <p:sp>
        <p:nvSpPr>
          <p:cNvPr id="88067" name="Rectangle 3"/>
          <p:cNvSpPr>
            <a:spLocks noGrp="1" noChangeArrowheads="1"/>
          </p:cNvSpPr>
          <p:nvPr>
            <p:ph type="body" sz="half" idx="4294967295"/>
          </p:nvPr>
        </p:nvSpPr>
        <p:spPr>
          <a:xfrm>
            <a:off x="468313" y="1628775"/>
            <a:ext cx="4033837" cy="4525963"/>
          </a:xfrm>
        </p:spPr>
        <p:txBody>
          <a:bodyPr/>
          <a:lstStyle/>
          <a:p>
            <a:pPr eaLnBrk="1" hangingPunct="1"/>
            <a:r>
              <a:rPr lang="en-US" sz="2800" b="1" dirty="0" smtClean="0">
                <a:solidFill>
                  <a:srgbClr val="FF0000"/>
                </a:solidFill>
              </a:rPr>
              <a:t>Electronic</a:t>
            </a:r>
          </a:p>
          <a:p>
            <a:pPr lvl="1" eaLnBrk="1" hangingPunct="1"/>
            <a:r>
              <a:rPr lang="en-US" sz="2400" dirty="0" smtClean="0"/>
              <a:t>In “active” labor – by convention needs to be continuous</a:t>
            </a:r>
          </a:p>
          <a:p>
            <a:pPr lvl="1" eaLnBrk="1" hangingPunct="1"/>
            <a:r>
              <a:rPr lang="en-US" sz="2400" dirty="0" smtClean="0"/>
              <a:t>Does not reduce </a:t>
            </a:r>
            <a:r>
              <a:rPr lang="en-US" sz="2400" dirty="0" err="1" smtClean="0"/>
              <a:t>perinatal</a:t>
            </a:r>
            <a:r>
              <a:rPr lang="en-US" sz="2400" dirty="0" smtClean="0"/>
              <a:t> mortality</a:t>
            </a:r>
          </a:p>
          <a:p>
            <a:pPr lvl="1" eaLnBrk="1" hangingPunct="1"/>
            <a:r>
              <a:rPr lang="en-US" sz="2400" dirty="0" smtClean="0"/>
              <a:t>Increases c-section rates</a:t>
            </a:r>
          </a:p>
          <a:p>
            <a:pPr lvl="1" eaLnBrk="1" hangingPunct="1"/>
            <a:r>
              <a:rPr lang="en-US" sz="2400" dirty="0" smtClean="0"/>
              <a:t>Variable interpretations</a:t>
            </a:r>
          </a:p>
        </p:txBody>
      </p:sp>
      <p:sp>
        <p:nvSpPr>
          <p:cNvPr id="88068" name="Rectangle 4"/>
          <p:cNvSpPr>
            <a:spLocks noGrp="1" noChangeArrowheads="1"/>
          </p:cNvSpPr>
          <p:nvPr>
            <p:ph type="body" sz="half" idx="4294967295"/>
          </p:nvPr>
        </p:nvSpPr>
        <p:spPr>
          <a:xfrm>
            <a:off x="4643438" y="1628775"/>
            <a:ext cx="4033837" cy="4525963"/>
          </a:xfrm>
        </p:spPr>
        <p:txBody>
          <a:bodyPr/>
          <a:lstStyle/>
          <a:p>
            <a:pPr eaLnBrk="1" hangingPunct="1"/>
            <a:r>
              <a:rPr lang="en-US" sz="2800" b="1" dirty="0" err="1" smtClean="0">
                <a:solidFill>
                  <a:srgbClr val="FF0000"/>
                </a:solidFill>
              </a:rPr>
              <a:t>Auscultatory</a:t>
            </a:r>
            <a:r>
              <a:rPr lang="en-US" sz="2800" b="1" dirty="0" smtClean="0">
                <a:solidFill>
                  <a:srgbClr val="FF0000"/>
                </a:solidFill>
              </a:rPr>
              <a:t> - </a:t>
            </a:r>
            <a:r>
              <a:rPr lang="en-US" sz="2800" b="1" dirty="0" err="1" smtClean="0">
                <a:solidFill>
                  <a:srgbClr val="FF0000"/>
                </a:solidFill>
              </a:rPr>
              <a:t>Pinnards</a:t>
            </a:r>
            <a:endParaRPr lang="en-US" sz="2800" b="1" dirty="0" smtClean="0">
              <a:solidFill>
                <a:srgbClr val="FF0000"/>
              </a:solidFill>
            </a:endParaRPr>
          </a:p>
          <a:p>
            <a:pPr lvl="1" eaLnBrk="1" hangingPunct="1"/>
            <a:r>
              <a:rPr lang="en-US" sz="2400" dirty="0" smtClean="0"/>
              <a:t>Prescribed intervals</a:t>
            </a:r>
          </a:p>
          <a:p>
            <a:pPr lvl="1" eaLnBrk="1" hangingPunct="1"/>
            <a:r>
              <a:rPr lang="en-US" sz="2400" dirty="0" smtClean="0"/>
              <a:t>Various devices but one recorded number</a:t>
            </a:r>
          </a:p>
          <a:p>
            <a:pPr lvl="1" eaLnBrk="1" hangingPunct="1"/>
            <a:r>
              <a:rPr lang="en-US" sz="2400" dirty="0" smtClean="0"/>
              <a:t>Easy to interpret</a:t>
            </a:r>
          </a:p>
          <a:p>
            <a:pPr lvl="1" eaLnBrk="1" hangingPunct="1"/>
            <a:r>
              <a:rPr lang="en-US" sz="2400" dirty="0" smtClean="0"/>
              <a:t>Intermittent</a:t>
            </a:r>
          </a:p>
          <a:p>
            <a:pPr lvl="1" eaLnBrk="1" hangingPunct="1"/>
            <a:r>
              <a:rPr lang="en-US" sz="2400" dirty="0" smtClean="0"/>
              <a:t>Acceptable for “high” risk patients</a:t>
            </a:r>
          </a:p>
        </p:txBody>
      </p:sp>
      <p:graphicFrame>
        <p:nvGraphicFramePr>
          <p:cNvPr id="1026" name="Object 5"/>
          <p:cNvGraphicFramePr>
            <a:graphicFrameLocks noChangeAspect="1"/>
          </p:cNvGraphicFramePr>
          <p:nvPr/>
        </p:nvGraphicFramePr>
        <p:xfrm>
          <a:off x="3352800" y="5334000"/>
          <a:ext cx="1752600" cy="1524000"/>
        </p:xfrm>
        <a:graphic>
          <a:graphicData uri="http://schemas.openxmlformats.org/presentationml/2006/ole">
            <p:oleObj spid="_x0000_s1026" name="Clip" r:id="rId3" imgW="4762440" imgH="3504600" progId="">
              <p:embed/>
            </p:oleObj>
          </a:graphicData>
        </a:graphic>
      </p:graphicFrame>
      <p:sp>
        <p:nvSpPr>
          <p:cNvPr id="8" name="Slide Number Placeholder 7"/>
          <p:cNvSpPr txBox="1">
            <a:spLocks noGrp="1"/>
          </p:cNvSpPr>
          <p:nvPr/>
        </p:nvSpPr>
        <p:spPr bwMode="auto">
          <a:xfrm>
            <a:off x="6705600" y="6400800"/>
            <a:ext cx="1905000" cy="457200"/>
          </a:xfrm>
          <a:prstGeom prst="rect">
            <a:avLst/>
          </a:prstGeom>
          <a:noFill/>
          <a:ln>
            <a:miter lim="800000"/>
            <a:headEnd/>
            <a:tailEnd/>
          </a:ln>
        </p:spPr>
        <p:txBody>
          <a:bodyPr/>
          <a:lstStyle/>
          <a:p>
            <a:pPr algn="r">
              <a:defRPr/>
            </a:pPr>
            <a:endParaRPr lang="en-US" sz="1400" dirty="0">
              <a:latin typeface="+mn-lt"/>
              <a:cs typeface="+mn-cs"/>
            </a:endParaRPr>
          </a:p>
        </p:txBody>
      </p:sp>
      <p:sp>
        <p:nvSpPr>
          <p:cNvPr id="1031" name="Footer Placeholder 8"/>
          <p:cNvSpPr txBox="1">
            <a:spLocks noGrp="1"/>
          </p:cNvSpPr>
          <p:nvPr/>
        </p:nvSpPr>
        <p:spPr bwMode="auto">
          <a:xfrm>
            <a:off x="5334000" y="6248400"/>
            <a:ext cx="2895600" cy="457200"/>
          </a:xfrm>
          <a:prstGeom prst="rect">
            <a:avLst/>
          </a:prstGeom>
          <a:noFill/>
          <a:ln w="9525">
            <a:noFill/>
            <a:miter lim="800000"/>
            <a:headEnd/>
            <a:tailEnd/>
          </a:ln>
        </p:spPr>
        <p:txBody>
          <a:bodyPr/>
          <a:lstStyle/>
          <a:p>
            <a:pPr algn="ctr"/>
            <a:endParaRPr lang="en-US" sz="1400" b="1">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ppt_x</p:attrName>
                                        </p:attrNameLst>
                                      </p:cBhvr>
                                      <p:tavLst>
                                        <p:tav tm="0">
                                          <p:val>
                                            <p:strVal val="#ppt_x-.2"/>
                                          </p:val>
                                        </p:tav>
                                        <p:tav tm="100000">
                                          <p:val>
                                            <p:strVal val="#ppt_x"/>
                                          </p:val>
                                        </p:tav>
                                      </p:tavLst>
                                    </p:anim>
                                    <p:anim calcmode="lin" valueType="num">
                                      <p:cBhvr>
                                        <p:cTn id="8" dur="1000" fill="hold"/>
                                        <p:tgtEl>
                                          <p:spTgt spid="880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6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Effect transition="in" filter="fade">
                                      <p:cBhvr>
                                        <p:cTn id="14" dur="500"/>
                                        <p:tgtEl>
                                          <p:spTgt spid="88067">
                                            <p:txEl>
                                              <p:pRg st="0" end="0"/>
                                            </p:txEl>
                                          </p:spTgt>
                                        </p:tgtEl>
                                      </p:cBhvr>
                                    </p:animEffect>
                                    <p:anim calcmode="lin" valueType="num">
                                      <p:cBhvr>
                                        <p:cTn id="15"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806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88067">
                                            <p:txEl>
                                              <p:pRg st="1" end="1"/>
                                            </p:txEl>
                                          </p:spTgt>
                                        </p:tgtEl>
                                        <p:attrNameLst>
                                          <p:attrName>style.visibility</p:attrName>
                                        </p:attrNameLst>
                                      </p:cBhvr>
                                      <p:to>
                                        <p:strVal val="visible"/>
                                      </p:to>
                                    </p:set>
                                    <p:animEffect transition="in" filter="fade">
                                      <p:cBhvr>
                                        <p:cTn id="19" dur="500"/>
                                        <p:tgtEl>
                                          <p:spTgt spid="88067">
                                            <p:txEl>
                                              <p:pRg st="1" end="1"/>
                                            </p:txEl>
                                          </p:spTgt>
                                        </p:tgtEl>
                                      </p:cBhvr>
                                    </p:animEffect>
                                    <p:anim calcmode="lin" valueType="num">
                                      <p:cBhvr>
                                        <p:cTn id="20"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8806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88067">
                                            <p:txEl>
                                              <p:pRg st="2" end="2"/>
                                            </p:txEl>
                                          </p:spTgt>
                                        </p:tgtEl>
                                        <p:attrNameLst>
                                          <p:attrName>style.visibility</p:attrName>
                                        </p:attrNameLst>
                                      </p:cBhvr>
                                      <p:to>
                                        <p:strVal val="visible"/>
                                      </p:to>
                                    </p:set>
                                    <p:animEffect transition="in" filter="fade">
                                      <p:cBhvr>
                                        <p:cTn id="24" dur="500"/>
                                        <p:tgtEl>
                                          <p:spTgt spid="88067">
                                            <p:txEl>
                                              <p:pRg st="2" end="2"/>
                                            </p:txEl>
                                          </p:spTgt>
                                        </p:tgtEl>
                                      </p:cBhvr>
                                    </p:animEffect>
                                    <p:anim calcmode="lin" valueType="num">
                                      <p:cBhvr>
                                        <p:cTn id="25"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806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88067">
                                            <p:txEl>
                                              <p:pRg st="3" end="3"/>
                                            </p:txEl>
                                          </p:spTgt>
                                        </p:tgtEl>
                                        <p:attrNameLst>
                                          <p:attrName>style.visibility</p:attrName>
                                        </p:attrNameLst>
                                      </p:cBhvr>
                                      <p:to>
                                        <p:strVal val="visible"/>
                                      </p:to>
                                    </p:set>
                                    <p:animEffect transition="in" filter="fade">
                                      <p:cBhvr>
                                        <p:cTn id="29" dur="500"/>
                                        <p:tgtEl>
                                          <p:spTgt spid="88067">
                                            <p:txEl>
                                              <p:pRg st="3" end="3"/>
                                            </p:txEl>
                                          </p:spTgt>
                                        </p:tgtEl>
                                      </p:cBhvr>
                                    </p:animEffect>
                                    <p:anim calcmode="lin" valueType="num">
                                      <p:cBhvr>
                                        <p:cTn id="30"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806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88067">
                                            <p:txEl>
                                              <p:pRg st="4" end="4"/>
                                            </p:txEl>
                                          </p:spTgt>
                                        </p:tgtEl>
                                        <p:attrNameLst>
                                          <p:attrName>style.visibility</p:attrName>
                                        </p:attrNameLst>
                                      </p:cBhvr>
                                      <p:to>
                                        <p:strVal val="visible"/>
                                      </p:to>
                                    </p:set>
                                    <p:animEffect transition="in" filter="fade">
                                      <p:cBhvr>
                                        <p:cTn id="34" dur="500"/>
                                        <p:tgtEl>
                                          <p:spTgt spid="88067">
                                            <p:txEl>
                                              <p:pRg st="4" end="4"/>
                                            </p:txEl>
                                          </p:spTgt>
                                        </p:tgtEl>
                                      </p:cBhvr>
                                    </p:animEffect>
                                    <p:anim calcmode="lin" valueType="num">
                                      <p:cBhvr>
                                        <p:cTn id="35"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8806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88068">
                                            <p:txEl>
                                              <p:pRg st="0" end="0"/>
                                            </p:txEl>
                                          </p:spTgt>
                                        </p:tgtEl>
                                        <p:attrNameLst>
                                          <p:attrName>style.visibility</p:attrName>
                                        </p:attrNameLst>
                                      </p:cBhvr>
                                      <p:to>
                                        <p:strVal val="visible"/>
                                      </p:to>
                                    </p:set>
                                    <p:animEffect transition="in" filter="fade">
                                      <p:cBhvr>
                                        <p:cTn id="41" dur="500"/>
                                        <p:tgtEl>
                                          <p:spTgt spid="88068">
                                            <p:txEl>
                                              <p:pRg st="0" end="0"/>
                                            </p:txEl>
                                          </p:spTgt>
                                        </p:tgtEl>
                                      </p:cBhvr>
                                    </p:animEffect>
                                    <p:anim calcmode="lin" valueType="num">
                                      <p:cBhvr>
                                        <p:cTn id="42" dur="500" fill="hold"/>
                                        <p:tgtEl>
                                          <p:spTgt spid="88068">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88068">
                                            <p:txEl>
                                              <p:pRg st="0" end="0"/>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88068">
                                            <p:txEl>
                                              <p:pRg st="1" end="1"/>
                                            </p:txEl>
                                          </p:spTgt>
                                        </p:tgtEl>
                                        <p:attrNameLst>
                                          <p:attrName>style.visibility</p:attrName>
                                        </p:attrNameLst>
                                      </p:cBhvr>
                                      <p:to>
                                        <p:strVal val="visible"/>
                                      </p:to>
                                    </p:set>
                                    <p:animEffect transition="in" filter="fade">
                                      <p:cBhvr>
                                        <p:cTn id="46" dur="500"/>
                                        <p:tgtEl>
                                          <p:spTgt spid="88068">
                                            <p:txEl>
                                              <p:pRg st="1" end="1"/>
                                            </p:txEl>
                                          </p:spTgt>
                                        </p:tgtEl>
                                      </p:cBhvr>
                                    </p:animEffect>
                                    <p:anim calcmode="lin" valueType="num">
                                      <p:cBhvr>
                                        <p:cTn id="4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88068">
                                            <p:txEl>
                                              <p:pRg st="1" end="1"/>
                                            </p:txEl>
                                          </p:spTgt>
                                        </p:tgtEl>
                                        <p:attrNameLst>
                                          <p:attrName>ppt_y</p:attrName>
                                        </p:attrNameLst>
                                      </p:cBhvr>
                                      <p:tavLst>
                                        <p:tav tm="0">
                                          <p:val>
                                            <p:strVal val="#ppt_y+.05"/>
                                          </p:val>
                                        </p:tav>
                                        <p:tav tm="100000">
                                          <p:val>
                                            <p:strVal val="#ppt_y"/>
                                          </p:val>
                                        </p:tav>
                                      </p:tavLst>
                                    </p:anim>
                                  </p:childTnLst>
                                </p:cTn>
                              </p:par>
                              <p:par>
                                <p:cTn id="49" presetID="44" presetClass="entr" presetSubtype="0" fill="hold" grpId="0" nodeType="withEffect">
                                  <p:stCondLst>
                                    <p:cond delay="0"/>
                                  </p:stCondLst>
                                  <p:childTnLst>
                                    <p:set>
                                      <p:cBhvr>
                                        <p:cTn id="50" dur="1" fill="hold">
                                          <p:stCondLst>
                                            <p:cond delay="0"/>
                                          </p:stCondLst>
                                        </p:cTn>
                                        <p:tgtEl>
                                          <p:spTgt spid="88068">
                                            <p:txEl>
                                              <p:pRg st="2" end="2"/>
                                            </p:txEl>
                                          </p:spTgt>
                                        </p:tgtEl>
                                        <p:attrNameLst>
                                          <p:attrName>style.visibility</p:attrName>
                                        </p:attrNameLst>
                                      </p:cBhvr>
                                      <p:to>
                                        <p:strVal val="visible"/>
                                      </p:to>
                                    </p:set>
                                    <p:animEffect transition="in" filter="fade">
                                      <p:cBhvr>
                                        <p:cTn id="51" dur="500"/>
                                        <p:tgtEl>
                                          <p:spTgt spid="88068">
                                            <p:txEl>
                                              <p:pRg st="2" end="2"/>
                                            </p:txEl>
                                          </p:spTgt>
                                        </p:tgtEl>
                                      </p:cBhvr>
                                    </p:animEffect>
                                    <p:anim calcmode="lin" valueType="num">
                                      <p:cBhvr>
                                        <p:cTn id="52"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p:cTn id="53" dur="500" fill="hold"/>
                                        <p:tgtEl>
                                          <p:spTgt spid="88068">
                                            <p:txEl>
                                              <p:pRg st="2" end="2"/>
                                            </p:txEl>
                                          </p:spTgt>
                                        </p:tgtEl>
                                        <p:attrNameLst>
                                          <p:attrName>ppt_y</p:attrName>
                                        </p:attrNameLst>
                                      </p:cBhvr>
                                      <p:tavLst>
                                        <p:tav tm="0">
                                          <p:val>
                                            <p:strVal val="#ppt_y+.05"/>
                                          </p:val>
                                        </p:tav>
                                        <p:tav tm="100000">
                                          <p:val>
                                            <p:strVal val="#ppt_y"/>
                                          </p:val>
                                        </p:tav>
                                      </p:tavLst>
                                    </p:anim>
                                  </p:childTnLst>
                                </p:cTn>
                              </p:par>
                              <p:par>
                                <p:cTn id="54" presetID="44" presetClass="entr" presetSubtype="0" fill="hold" grpId="0" nodeType="withEffect">
                                  <p:stCondLst>
                                    <p:cond delay="0"/>
                                  </p:stCondLst>
                                  <p:childTnLst>
                                    <p:set>
                                      <p:cBhvr>
                                        <p:cTn id="55" dur="1" fill="hold">
                                          <p:stCondLst>
                                            <p:cond delay="0"/>
                                          </p:stCondLst>
                                        </p:cTn>
                                        <p:tgtEl>
                                          <p:spTgt spid="88068">
                                            <p:txEl>
                                              <p:pRg st="3" end="3"/>
                                            </p:txEl>
                                          </p:spTgt>
                                        </p:tgtEl>
                                        <p:attrNameLst>
                                          <p:attrName>style.visibility</p:attrName>
                                        </p:attrNameLst>
                                      </p:cBhvr>
                                      <p:to>
                                        <p:strVal val="visible"/>
                                      </p:to>
                                    </p:set>
                                    <p:animEffect transition="in" filter="fade">
                                      <p:cBhvr>
                                        <p:cTn id="56" dur="500"/>
                                        <p:tgtEl>
                                          <p:spTgt spid="88068">
                                            <p:txEl>
                                              <p:pRg st="3" end="3"/>
                                            </p:txEl>
                                          </p:spTgt>
                                        </p:tgtEl>
                                      </p:cBhvr>
                                    </p:animEffect>
                                    <p:anim calcmode="lin" valueType="num">
                                      <p:cBhvr>
                                        <p:cTn id="57" dur="5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p:cTn id="58" dur="500" fill="hold"/>
                                        <p:tgtEl>
                                          <p:spTgt spid="88068">
                                            <p:txEl>
                                              <p:pRg st="3" end="3"/>
                                            </p:txEl>
                                          </p:spTgt>
                                        </p:tgtEl>
                                        <p:attrNameLst>
                                          <p:attrName>ppt_y</p:attrName>
                                        </p:attrNameLst>
                                      </p:cBhvr>
                                      <p:tavLst>
                                        <p:tav tm="0">
                                          <p:val>
                                            <p:strVal val="#ppt_y+.05"/>
                                          </p:val>
                                        </p:tav>
                                        <p:tav tm="100000">
                                          <p:val>
                                            <p:strVal val="#ppt_y"/>
                                          </p:val>
                                        </p:tav>
                                      </p:tavLst>
                                    </p:anim>
                                  </p:childTnLst>
                                </p:cTn>
                              </p:par>
                              <p:par>
                                <p:cTn id="59" presetID="44" presetClass="entr" presetSubtype="0" fill="hold" grpId="0" nodeType="withEffect">
                                  <p:stCondLst>
                                    <p:cond delay="0"/>
                                  </p:stCondLst>
                                  <p:childTnLst>
                                    <p:set>
                                      <p:cBhvr>
                                        <p:cTn id="60" dur="1" fill="hold">
                                          <p:stCondLst>
                                            <p:cond delay="0"/>
                                          </p:stCondLst>
                                        </p:cTn>
                                        <p:tgtEl>
                                          <p:spTgt spid="88068">
                                            <p:txEl>
                                              <p:pRg st="4" end="4"/>
                                            </p:txEl>
                                          </p:spTgt>
                                        </p:tgtEl>
                                        <p:attrNameLst>
                                          <p:attrName>style.visibility</p:attrName>
                                        </p:attrNameLst>
                                      </p:cBhvr>
                                      <p:to>
                                        <p:strVal val="visible"/>
                                      </p:to>
                                    </p:set>
                                    <p:animEffect transition="in" filter="fade">
                                      <p:cBhvr>
                                        <p:cTn id="61" dur="500"/>
                                        <p:tgtEl>
                                          <p:spTgt spid="88068">
                                            <p:txEl>
                                              <p:pRg st="4" end="4"/>
                                            </p:txEl>
                                          </p:spTgt>
                                        </p:tgtEl>
                                      </p:cBhvr>
                                    </p:animEffect>
                                    <p:anim calcmode="lin" valueType="num">
                                      <p:cBhvr>
                                        <p:cTn id="62" dur="5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p:cTn id="63" dur="500" fill="hold"/>
                                        <p:tgtEl>
                                          <p:spTgt spid="88068">
                                            <p:txEl>
                                              <p:pRg st="4" end="4"/>
                                            </p:txEl>
                                          </p:spTgt>
                                        </p:tgtEl>
                                        <p:attrNameLst>
                                          <p:attrName>ppt_y</p:attrName>
                                        </p:attrNameLst>
                                      </p:cBhvr>
                                      <p:tavLst>
                                        <p:tav tm="0">
                                          <p:val>
                                            <p:strVal val="#ppt_y+.05"/>
                                          </p:val>
                                        </p:tav>
                                        <p:tav tm="100000">
                                          <p:val>
                                            <p:strVal val="#ppt_y"/>
                                          </p:val>
                                        </p:tav>
                                      </p:tavLst>
                                    </p:anim>
                                  </p:childTnLst>
                                </p:cTn>
                              </p:par>
                              <p:par>
                                <p:cTn id="64" presetID="44" presetClass="entr" presetSubtype="0" fill="hold" grpId="0" nodeType="withEffect">
                                  <p:stCondLst>
                                    <p:cond delay="0"/>
                                  </p:stCondLst>
                                  <p:childTnLst>
                                    <p:set>
                                      <p:cBhvr>
                                        <p:cTn id="65" dur="1" fill="hold">
                                          <p:stCondLst>
                                            <p:cond delay="0"/>
                                          </p:stCondLst>
                                        </p:cTn>
                                        <p:tgtEl>
                                          <p:spTgt spid="88068">
                                            <p:txEl>
                                              <p:pRg st="5" end="5"/>
                                            </p:txEl>
                                          </p:spTgt>
                                        </p:tgtEl>
                                        <p:attrNameLst>
                                          <p:attrName>style.visibility</p:attrName>
                                        </p:attrNameLst>
                                      </p:cBhvr>
                                      <p:to>
                                        <p:strVal val="visible"/>
                                      </p:to>
                                    </p:set>
                                    <p:animEffect transition="in" filter="fade">
                                      <p:cBhvr>
                                        <p:cTn id="66" dur="500"/>
                                        <p:tgtEl>
                                          <p:spTgt spid="88068">
                                            <p:txEl>
                                              <p:pRg st="5" end="5"/>
                                            </p:txEl>
                                          </p:spTgt>
                                        </p:tgtEl>
                                      </p:cBhvr>
                                    </p:animEffect>
                                    <p:anim calcmode="lin" valueType="num">
                                      <p:cBhvr>
                                        <p:cTn id="67" dur="500" fill="hold"/>
                                        <p:tgtEl>
                                          <p:spTgt spid="88068">
                                            <p:txEl>
                                              <p:pRg st="5" end="5"/>
                                            </p:txEl>
                                          </p:spTgt>
                                        </p:tgtEl>
                                        <p:attrNameLst>
                                          <p:attrName>ppt_x</p:attrName>
                                        </p:attrNameLst>
                                      </p:cBhvr>
                                      <p:tavLst>
                                        <p:tav tm="0">
                                          <p:val>
                                            <p:strVal val="#ppt_x"/>
                                          </p:val>
                                        </p:tav>
                                        <p:tav tm="100000">
                                          <p:val>
                                            <p:strVal val="#ppt_x"/>
                                          </p:val>
                                        </p:tav>
                                      </p:tavLst>
                                    </p:anim>
                                    <p:anim calcmode="lin" valueType="num">
                                      <p:cBhvr>
                                        <p:cTn id="68" dur="500" fill="hold"/>
                                        <p:tgtEl>
                                          <p:spTgt spid="88068">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P spid="8806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457200" y="609600"/>
            <a:ext cx="8229600" cy="1066800"/>
          </a:xfrm>
        </p:spPr>
        <p:txBody>
          <a:bodyPr anchor="b">
            <a:normAutofit fontScale="90000"/>
          </a:bodyPr>
          <a:lstStyle/>
          <a:p>
            <a:pPr eaLnBrk="1" hangingPunct="1"/>
            <a:r>
              <a:rPr lang="en-US" sz="4000" b="1" dirty="0" smtClean="0">
                <a:solidFill>
                  <a:srgbClr val="990000"/>
                </a:solidFill>
              </a:rPr>
              <a:t> Monitoring </a:t>
            </a:r>
            <a:r>
              <a:rPr lang="en-US" sz="4000" b="1" dirty="0" smtClean="0">
                <a:solidFill>
                  <a:srgbClr val="990000"/>
                </a:solidFill>
              </a:rPr>
              <a:t>in an uncomplicated</a:t>
            </a:r>
            <a:br>
              <a:rPr lang="en-US" sz="4000" b="1" dirty="0" smtClean="0">
                <a:solidFill>
                  <a:srgbClr val="990000"/>
                </a:solidFill>
              </a:rPr>
            </a:br>
            <a:r>
              <a:rPr lang="en-US" sz="4000" b="1" dirty="0" smtClean="0">
                <a:solidFill>
                  <a:srgbClr val="990000"/>
                </a:solidFill>
              </a:rPr>
              <a:t>pregnancy </a:t>
            </a:r>
            <a:r>
              <a:rPr lang="en-US" sz="2800" dirty="0" smtClean="0">
                <a:solidFill>
                  <a:srgbClr val="990000"/>
                </a:solidFill>
              </a:rPr>
              <a:t/>
            </a:r>
            <a:br>
              <a:rPr lang="en-US" sz="2800" dirty="0" smtClean="0">
                <a:solidFill>
                  <a:srgbClr val="990000"/>
                </a:solidFill>
              </a:rPr>
            </a:br>
            <a:endParaRPr lang="en-US" sz="2800" dirty="0" smtClean="0">
              <a:solidFill>
                <a:srgbClr val="990000"/>
              </a:solidFill>
            </a:endParaRPr>
          </a:p>
        </p:txBody>
      </p:sp>
      <p:sp>
        <p:nvSpPr>
          <p:cNvPr id="13315" name="Rectangle 3"/>
          <p:cNvSpPr>
            <a:spLocks noGrp="1" noChangeArrowheads="1"/>
          </p:cNvSpPr>
          <p:nvPr>
            <p:ph type="body" idx="4294967295"/>
          </p:nvPr>
        </p:nvSpPr>
        <p:spPr>
          <a:xfrm>
            <a:off x="468313" y="1628775"/>
            <a:ext cx="8229600" cy="4525963"/>
          </a:xfrm>
        </p:spPr>
        <p:txBody>
          <a:bodyPr/>
          <a:lstStyle/>
          <a:p>
            <a:pPr eaLnBrk="1" hangingPunct="1">
              <a:buNone/>
            </a:pPr>
            <a:endParaRPr lang="en-US" dirty="0" smtClean="0"/>
          </a:p>
        </p:txBody>
      </p:sp>
      <p:sp>
        <p:nvSpPr>
          <p:cNvPr id="13316" name="Rectangle 4"/>
          <p:cNvSpPr>
            <a:spLocks noChangeArrowheads="1"/>
          </p:cNvSpPr>
          <p:nvPr/>
        </p:nvSpPr>
        <p:spPr bwMode="auto">
          <a:xfrm>
            <a:off x="533400" y="1981200"/>
            <a:ext cx="8153400" cy="4524315"/>
          </a:xfrm>
          <a:prstGeom prst="rect">
            <a:avLst/>
          </a:prstGeom>
          <a:noFill/>
          <a:ln w="9525">
            <a:noFill/>
            <a:miter lim="800000"/>
            <a:headEnd/>
            <a:tailEnd/>
          </a:ln>
        </p:spPr>
        <p:txBody>
          <a:bodyPr wrap="square">
            <a:spAutoFit/>
          </a:bodyPr>
          <a:lstStyle/>
          <a:p>
            <a:r>
              <a:rPr lang="en-US" sz="2400" dirty="0">
                <a:latin typeface="Comic Sans MS" pitchFamily="66" charset="0"/>
              </a:rPr>
              <a:t> For a woman who is healthy and has had an otherwise uncomplicated pregnancy, intermittent auscultation should be</a:t>
            </a:r>
          </a:p>
          <a:p>
            <a:r>
              <a:rPr lang="en-US" sz="2400" dirty="0">
                <a:latin typeface="Comic Sans MS" pitchFamily="66" charset="0"/>
              </a:rPr>
              <a:t>offered and recommended in </a:t>
            </a:r>
            <a:r>
              <a:rPr lang="en-US" sz="2400" dirty="0" err="1">
                <a:latin typeface="Comic Sans MS" pitchFamily="66" charset="0"/>
              </a:rPr>
              <a:t>labour</a:t>
            </a:r>
            <a:r>
              <a:rPr lang="en-US" sz="2400" dirty="0">
                <a:latin typeface="Comic Sans MS" pitchFamily="66" charset="0"/>
              </a:rPr>
              <a:t> to monitor fetal wellbeing.</a:t>
            </a:r>
          </a:p>
          <a:p>
            <a:r>
              <a:rPr lang="en-US" sz="2400" dirty="0">
                <a:latin typeface="Comic Sans MS" pitchFamily="66" charset="0"/>
              </a:rPr>
              <a:t> </a:t>
            </a:r>
            <a:r>
              <a:rPr lang="en-US" sz="2400" b="1" dirty="0">
                <a:solidFill>
                  <a:srgbClr val="FF0000"/>
                </a:solidFill>
                <a:latin typeface="Comic Sans MS" pitchFamily="66" charset="0"/>
              </a:rPr>
              <a:t>In the active stages of </a:t>
            </a:r>
            <a:r>
              <a:rPr lang="en-US" sz="2400" b="1" dirty="0" err="1">
                <a:solidFill>
                  <a:srgbClr val="FF0000"/>
                </a:solidFill>
                <a:latin typeface="Comic Sans MS" pitchFamily="66" charset="0"/>
              </a:rPr>
              <a:t>labour</a:t>
            </a:r>
            <a:r>
              <a:rPr lang="en-US" sz="2400" b="1" dirty="0">
                <a:solidFill>
                  <a:srgbClr val="FF0000"/>
                </a:solidFill>
                <a:latin typeface="Comic Sans MS" pitchFamily="66" charset="0"/>
              </a:rPr>
              <a:t>, intermittent auscultation should occur</a:t>
            </a:r>
          </a:p>
          <a:p>
            <a:r>
              <a:rPr lang="en-US" sz="2400" b="1" dirty="0">
                <a:solidFill>
                  <a:srgbClr val="FF0000"/>
                </a:solidFill>
                <a:latin typeface="Comic Sans MS" pitchFamily="66" charset="0"/>
              </a:rPr>
              <a:t>after a contraction, for a minimum of 60 seconds, and at least:</a:t>
            </a:r>
          </a:p>
          <a:p>
            <a:r>
              <a:rPr lang="en-US" sz="2400" b="1" dirty="0">
                <a:solidFill>
                  <a:srgbClr val="FF0000"/>
                </a:solidFill>
                <a:latin typeface="Comic Sans MS" pitchFamily="66" charset="0"/>
              </a:rPr>
              <a:t>• every 15 minutes in the first stage</a:t>
            </a:r>
          </a:p>
          <a:p>
            <a:r>
              <a:rPr lang="en-US" sz="2400" b="1" dirty="0">
                <a:solidFill>
                  <a:srgbClr val="FF0000"/>
                </a:solidFill>
                <a:latin typeface="Comic Sans MS" pitchFamily="66" charset="0"/>
              </a:rPr>
              <a:t>• every 5 minutes in the second stage.</a:t>
            </a:r>
          </a:p>
          <a:p>
            <a:r>
              <a:rPr lang="en-US" sz="2400" dirty="0" smtClean="0">
                <a:latin typeface="Comic Sans MS" pitchFamily="66" charset="0"/>
              </a:rPr>
              <a:t>                                  </a:t>
            </a:r>
            <a:r>
              <a:rPr lang="en-US" sz="2400" dirty="0">
                <a:solidFill>
                  <a:srgbClr val="336600"/>
                </a:solidFill>
                <a:latin typeface="Comic Sans MS" pitchFamily="66" charset="0"/>
              </a:rPr>
              <a:t>Grade A Recommendation</a:t>
            </a:r>
          </a:p>
        </p:txBody>
      </p:sp>
      <p:sp>
        <p:nvSpPr>
          <p:cNvPr id="13318" name="Footer Placeholder 8"/>
          <p:cNvSpPr txBox="1">
            <a:spLocks noGrp="1"/>
          </p:cNvSpPr>
          <p:nvPr/>
        </p:nvSpPr>
        <p:spPr bwMode="auto">
          <a:xfrm>
            <a:off x="3556000" y="6248400"/>
            <a:ext cx="2895600" cy="457200"/>
          </a:xfrm>
          <a:prstGeom prst="rect">
            <a:avLst/>
          </a:prstGeom>
          <a:noFill/>
          <a:ln w="9525">
            <a:noFill/>
            <a:miter lim="800000"/>
            <a:headEnd/>
            <a:tailEnd/>
          </a:ln>
        </p:spPr>
        <p:txBody>
          <a:bodyPr/>
          <a:lstStyle/>
          <a:p>
            <a:pPr algn="ctr"/>
            <a:endParaRPr lang="en-US" sz="140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3107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1623</Words>
  <Application>Microsoft Office PowerPoint</Application>
  <PresentationFormat>On-screen Show (4:3)</PresentationFormat>
  <Paragraphs>277</Paragraphs>
  <Slides>46</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Clip</vt:lpstr>
      <vt:lpstr>Microsoft ClipArt Gallery</vt:lpstr>
      <vt:lpstr> ELECTRONIC FETAL MONITORING  (EFM) / CARDIOTOCOGRAPHY(CTG).  </vt:lpstr>
      <vt:lpstr>Format</vt:lpstr>
      <vt:lpstr>HISTORY</vt:lpstr>
      <vt:lpstr>Two methods - auscaltatory  and electronic</vt:lpstr>
      <vt:lpstr>Slide 5</vt:lpstr>
      <vt:lpstr>External Fetal Monitoring</vt:lpstr>
      <vt:lpstr>Internal Fetal Monitoring</vt:lpstr>
      <vt:lpstr>Fetal Monitoring in Labor: Two Acceptable Methods</vt:lpstr>
      <vt:lpstr> Monitoring in an uncomplicated pregnancy  </vt:lpstr>
      <vt:lpstr>Basic Physiology</vt:lpstr>
      <vt:lpstr>Factors Necessary for  Optimal Fetal Well-Being </vt:lpstr>
      <vt:lpstr>Autonomic control in fetus</vt:lpstr>
      <vt:lpstr>PROBLEMS with EFM</vt:lpstr>
      <vt:lpstr>In Practice a CTG is best regarded as a screening tool:</vt:lpstr>
      <vt:lpstr>Slide 15</vt:lpstr>
      <vt:lpstr>Selected High-Risk Indications for Continuous Monitoring of Fetal Heart Rate</vt:lpstr>
      <vt:lpstr>Documentation</vt:lpstr>
      <vt:lpstr>BASICS</vt:lpstr>
      <vt:lpstr>Features of a CTG</vt:lpstr>
      <vt:lpstr>Baseline Fetal Heart Rate</vt:lpstr>
      <vt:lpstr>Slide 21</vt:lpstr>
      <vt:lpstr>BRADYCARDIA</vt:lpstr>
      <vt:lpstr>Hypoxia                    Chorioamnionitis Maternal fever            B-Mimetic drugs Fetal anaemia,sepsis,ht failure,arrhythmias                  </vt:lpstr>
      <vt:lpstr>Short Term Variability or Beat to Beat Variability </vt:lpstr>
      <vt:lpstr>Slide 25</vt:lpstr>
      <vt:lpstr>Slide 26</vt:lpstr>
      <vt:lpstr>Slide 27</vt:lpstr>
      <vt:lpstr>Sinusoidal pattern</vt:lpstr>
      <vt:lpstr>Accelerations</vt:lpstr>
      <vt:lpstr>ACCELERATIONS</vt:lpstr>
      <vt:lpstr>Decelerations</vt:lpstr>
      <vt:lpstr>DECCELERATIONS</vt:lpstr>
      <vt:lpstr>EARLY</vt:lpstr>
      <vt:lpstr>Slide 34</vt:lpstr>
      <vt:lpstr> Early decelerations</vt:lpstr>
      <vt:lpstr>LATE</vt:lpstr>
      <vt:lpstr>Late Decelerations</vt:lpstr>
      <vt:lpstr>VARIABLE</vt:lpstr>
      <vt:lpstr>Variable Decelerations</vt:lpstr>
      <vt:lpstr>FHR evaluation</vt:lpstr>
      <vt:lpstr>Slide 41</vt:lpstr>
      <vt:lpstr>Categorisation of fetal heart rate traces  </vt:lpstr>
      <vt:lpstr>Suspicious FHR Pattern: What should you do?</vt:lpstr>
      <vt:lpstr>Fetal Blood Sampling</vt:lpstr>
      <vt:lpstr>Pathological: What should I do?</vt:lpstr>
      <vt:lpstr>And finally…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FETAL MONITORING  (EFM) / CARDIOTOCOGRAPHY(CTG).</dc:title>
  <dc:creator>Rehana Raja</dc:creator>
  <cp:lastModifiedBy>Rehana Raja</cp:lastModifiedBy>
  <cp:revision>47</cp:revision>
  <dcterms:created xsi:type="dcterms:W3CDTF">2011-02-14T12:18:26Z</dcterms:created>
  <dcterms:modified xsi:type="dcterms:W3CDTF">2011-02-15T01:41:25Z</dcterms:modified>
</cp:coreProperties>
</file>