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10"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0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lvl1pPr>
              <a:defRPr/>
            </a:lvl1pPr>
          </a:lstStyle>
          <a:p>
            <a:pPr>
              <a:defRPr/>
            </a:pPr>
            <a:fld id="{C63144FD-C428-4232-80CF-AB693ED36289}" type="datetimeFigureOut">
              <a:rPr lang="ar-SA"/>
              <a:pPr>
                <a:defRPr/>
              </a:pPr>
              <a:t>20/04/1431</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0DD31916-9DE7-482F-A280-1E66D446C5D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0BB3C53E-8234-4304-8777-43A72EF6E5A0}" type="datetimeFigureOut">
              <a:rPr lang="ar-SA"/>
              <a:pPr>
                <a:defRPr/>
              </a:pPr>
              <a:t>20/04/1431</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2777EC26-E784-4C18-9EFA-D34F5133DBE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FD37716D-6100-40C4-A5C3-C59BC6D073F6}" type="datetimeFigureOut">
              <a:rPr lang="ar-SA"/>
              <a:pPr>
                <a:defRPr/>
              </a:pPr>
              <a:t>20/04/1431</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B476BE71-F994-4616-92FD-6A9F00DAC39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F751DC6A-185B-4ADE-A05E-9F5B2DB736B9}" type="datetimeFigureOut">
              <a:rPr lang="ar-SA"/>
              <a:pPr>
                <a:defRPr/>
              </a:pPr>
              <a:t>20/04/1431</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626170E2-9741-494E-A961-97D9A997E01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1437D17F-5D8C-4F5B-B60E-FE20DFC08E05}" type="datetimeFigureOut">
              <a:rPr lang="ar-SA"/>
              <a:pPr>
                <a:defRPr/>
              </a:pPr>
              <a:t>20/04/1431</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D062FC00-9062-4AE3-995A-8FCBC8AB31B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3"/>
          <p:cNvSpPr>
            <a:spLocks noGrp="1"/>
          </p:cNvSpPr>
          <p:nvPr>
            <p:ph type="dt" sz="half" idx="10"/>
          </p:nvPr>
        </p:nvSpPr>
        <p:spPr/>
        <p:txBody>
          <a:bodyPr/>
          <a:lstStyle>
            <a:lvl1pPr>
              <a:defRPr/>
            </a:lvl1pPr>
          </a:lstStyle>
          <a:p>
            <a:pPr>
              <a:defRPr/>
            </a:pPr>
            <a:fld id="{91BB6BAB-C6C8-4F4C-A9D6-8B690326BE35}" type="datetimeFigureOut">
              <a:rPr lang="ar-SA"/>
              <a:pPr>
                <a:defRPr/>
              </a:pPr>
              <a:t>20/04/1431</a:t>
            </a:fld>
            <a:endParaRPr lang="en-US" dirty="0"/>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4BFD491E-487C-4FEB-9C6A-42B59B86C98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3"/>
          <p:cNvSpPr>
            <a:spLocks noGrp="1"/>
          </p:cNvSpPr>
          <p:nvPr>
            <p:ph type="dt" sz="half" idx="10"/>
          </p:nvPr>
        </p:nvSpPr>
        <p:spPr/>
        <p:txBody>
          <a:bodyPr/>
          <a:lstStyle>
            <a:lvl1pPr>
              <a:defRPr/>
            </a:lvl1pPr>
          </a:lstStyle>
          <a:p>
            <a:pPr>
              <a:defRPr/>
            </a:pPr>
            <a:fld id="{065E326B-F512-4A53-BD56-8238C3D975CA}" type="datetimeFigureOut">
              <a:rPr lang="ar-SA"/>
              <a:pPr>
                <a:defRPr/>
              </a:pPr>
              <a:t>20/04/1431</a:t>
            </a:fld>
            <a:endParaRPr lang="en-US" dirty="0"/>
          </a:p>
        </p:txBody>
      </p:sp>
      <p:sp>
        <p:nvSpPr>
          <p:cNvPr id="8" name="عنصر نائب للتذييل 4"/>
          <p:cNvSpPr>
            <a:spLocks noGrp="1"/>
          </p:cNvSpPr>
          <p:nvPr>
            <p:ph type="ftr" sz="quarter" idx="11"/>
          </p:nvPr>
        </p:nvSpPr>
        <p:spPr/>
        <p:txBody>
          <a:bodyPr/>
          <a:lstStyle>
            <a:lvl1pPr>
              <a:defRPr/>
            </a:lvl1pPr>
          </a:lstStyle>
          <a:p>
            <a:pPr>
              <a:defRPr/>
            </a:pPr>
            <a:endParaRPr lang="en-US"/>
          </a:p>
        </p:txBody>
      </p:sp>
      <p:sp>
        <p:nvSpPr>
          <p:cNvPr id="9" name="عنصر نائب لرقم الشريحة 5"/>
          <p:cNvSpPr>
            <a:spLocks noGrp="1"/>
          </p:cNvSpPr>
          <p:nvPr>
            <p:ph type="sldNum" sz="quarter" idx="12"/>
          </p:nvPr>
        </p:nvSpPr>
        <p:spPr/>
        <p:txBody>
          <a:bodyPr/>
          <a:lstStyle>
            <a:lvl1pPr>
              <a:defRPr/>
            </a:lvl1pPr>
          </a:lstStyle>
          <a:p>
            <a:pPr>
              <a:defRPr/>
            </a:pPr>
            <a:fld id="{5D774873-4D32-493E-93F6-BFA631C242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3"/>
          <p:cNvSpPr>
            <a:spLocks noGrp="1"/>
          </p:cNvSpPr>
          <p:nvPr>
            <p:ph type="dt" sz="half" idx="10"/>
          </p:nvPr>
        </p:nvSpPr>
        <p:spPr/>
        <p:txBody>
          <a:bodyPr/>
          <a:lstStyle>
            <a:lvl1pPr>
              <a:defRPr/>
            </a:lvl1pPr>
          </a:lstStyle>
          <a:p>
            <a:pPr>
              <a:defRPr/>
            </a:pPr>
            <a:fld id="{2D509BE7-112F-44EA-A59F-55796AC4A0A4}" type="datetimeFigureOut">
              <a:rPr lang="ar-SA"/>
              <a:pPr>
                <a:defRPr/>
              </a:pPr>
              <a:t>20/04/1431</a:t>
            </a:fld>
            <a:endParaRPr lang="en-US" dirty="0"/>
          </a:p>
        </p:txBody>
      </p:sp>
      <p:sp>
        <p:nvSpPr>
          <p:cNvPr id="4" name="عنصر نائب للتذييل 4"/>
          <p:cNvSpPr>
            <a:spLocks noGrp="1"/>
          </p:cNvSpPr>
          <p:nvPr>
            <p:ph type="ftr" sz="quarter" idx="11"/>
          </p:nvPr>
        </p:nvSpPr>
        <p:spPr/>
        <p:txBody>
          <a:bodyPr/>
          <a:lstStyle>
            <a:lvl1pPr>
              <a:defRPr/>
            </a:lvl1pPr>
          </a:lstStyle>
          <a:p>
            <a:pPr>
              <a:defRPr/>
            </a:pPr>
            <a:endParaRPr lang="en-US"/>
          </a:p>
        </p:txBody>
      </p:sp>
      <p:sp>
        <p:nvSpPr>
          <p:cNvPr id="5" name="عنصر نائب لرقم الشريحة 5"/>
          <p:cNvSpPr>
            <a:spLocks noGrp="1"/>
          </p:cNvSpPr>
          <p:nvPr>
            <p:ph type="sldNum" sz="quarter" idx="12"/>
          </p:nvPr>
        </p:nvSpPr>
        <p:spPr/>
        <p:txBody>
          <a:bodyPr/>
          <a:lstStyle>
            <a:lvl1pPr>
              <a:defRPr/>
            </a:lvl1pPr>
          </a:lstStyle>
          <a:p>
            <a:pPr>
              <a:defRPr/>
            </a:pPr>
            <a:fld id="{77265079-6AF8-4DDB-B9B5-1175F690DEE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61ACED72-6A99-4621-8225-B00C0CEE0AD7}" type="datetimeFigureOut">
              <a:rPr lang="ar-SA"/>
              <a:pPr>
                <a:defRPr/>
              </a:pPr>
              <a:t>20/04/1431</a:t>
            </a:fld>
            <a:endParaRPr lang="en-US" dirty="0"/>
          </a:p>
        </p:txBody>
      </p:sp>
      <p:sp>
        <p:nvSpPr>
          <p:cNvPr id="3" name="عنصر نائب للتذييل 4"/>
          <p:cNvSpPr>
            <a:spLocks noGrp="1"/>
          </p:cNvSpPr>
          <p:nvPr>
            <p:ph type="ftr" sz="quarter" idx="11"/>
          </p:nvPr>
        </p:nvSpPr>
        <p:spPr/>
        <p:txBody>
          <a:bodyPr/>
          <a:lstStyle>
            <a:lvl1pPr>
              <a:defRPr/>
            </a:lvl1pPr>
          </a:lstStyle>
          <a:p>
            <a:pPr>
              <a:defRPr/>
            </a:pPr>
            <a:endParaRPr lang="en-US"/>
          </a:p>
        </p:txBody>
      </p:sp>
      <p:sp>
        <p:nvSpPr>
          <p:cNvPr id="4" name="عنصر نائب لرقم الشريحة 5"/>
          <p:cNvSpPr>
            <a:spLocks noGrp="1"/>
          </p:cNvSpPr>
          <p:nvPr>
            <p:ph type="sldNum" sz="quarter" idx="12"/>
          </p:nvPr>
        </p:nvSpPr>
        <p:spPr/>
        <p:txBody>
          <a:bodyPr/>
          <a:lstStyle>
            <a:lvl1pPr>
              <a:defRPr/>
            </a:lvl1pPr>
          </a:lstStyle>
          <a:p>
            <a:pPr>
              <a:defRPr/>
            </a:pPr>
            <a:fld id="{9036AF2E-5BC6-46D0-A886-EB5F4337C5D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8B9596FC-0517-4B6D-8808-182B5C63F97C}" type="datetimeFigureOut">
              <a:rPr lang="ar-SA"/>
              <a:pPr>
                <a:defRPr/>
              </a:pPr>
              <a:t>20/04/1431</a:t>
            </a:fld>
            <a:endParaRPr lang="en-US" dirty="0"/>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E6F3A105-7EFF-4B0C-9F40-3172EDDF36F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B83D4A35-9D15-44E3-A073-D6F4F49F313B}" type="datetimeFigureOut">
              <a:rPr lang="ar-SA"/>
              <a:pPr>
                <a:defRPr/>
              </a:pPr>
              <a:t>20/04/1431</a:t>
            </a:fld>
            <a:endParaRPr lang="en-US" dirty="0"/>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5"/>
          <p:cNvSpPr>
            <a:spLocks noGrp="1"/>
          </p:cNvSpPr>
          <p:nvPr>
            <p:ph type="sldNum" sz="quarter" idx="12"/>
          </p:nvPr>
        </p:nvSpPr>
        <p:spPr/>
        <p:txBody>
          <a:bodyPr/>
          <a:lstStyle>
            <a:lvl1pPr>
              <a:defRPr/>
            </a:lvl1pPr>
          </a:lstStyle>
          <a:p>
            <a:pPr>
              <a:defRPr/>
            </a:pPr>
            <a:fld id="{29647022-84E2-42EC-87E0-CC15A12D0C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0BE8CFB-AF51-444C-A516-42B940162544}" type="datetimeFigureOut">
              <a:rPr lang="ar-SA"/>
              <a:pPr>
                <a:defRPr/>
              </a:pPr>
              <a:t>20/04/1431</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67B1EF2-9202-4E38-98C2-64B414968AB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clinlabmarketplace.com/link.php?url=http://www.amnisure.com&amp;c=3327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clinlabmarketplace.com/link.php?url=http://www.amnisure.com&amp;c=332712"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عنوان 1"/>
          <p:cNvSpPr>
            <a:spLocks noGrp="1"/>
          </p:cNvSpPr>
          <p:nvPr>
            <p:ph type="ctrTitle"/>
          </p:nvPr>
        </p:nvSpPr>
        <p:spPr/>
        <p:txBody>
          <a:bodyPr/>
          <a:lstStyle/>
          <a:p>
            <a:r>
              <a:rPr lang="en-US" smtClean="0">
                <a:cs typeface="Times New Roman" pitchFamily="18" charset="0"/>
              </a:rPr>
              <a:t>Preterm Labor &amp; Premature  Rupture of Membranes </a:t>
            </a:r>
          </a:p>
        </p:txBody>
      </p:sp>
      <p:sp>
        <p:nvSpPr>
          <p:cNvPr id="3" name="عنوان فرعي 2"/>
          <p:cNvSpPr>
            <a:spLocks noGrp="1"/>
          </p:cNvSpPr>
          <p:nvPr>
            <p:ph type="subTitle" idx="1"/>
          </p:nvPr>
        </p:nvSpPr>
        <p:spPr/>
        <p:txBody>
          <a:bodyPr rtlCol="1">
            <a:normAutofit fontScale="92500"/>
          </a:bodyPr>
          <a:lstStyle/>
          <a:p>
            <a:pPr fontAlgn="auto">
              <a:spcAft>
                <a:spcPts val="0"/>
              </a:spcAft>
              <a:buFont typeface="Arial" pitchFamily="34" charset="0"/>
              <a:buNone/>
              <a:defRPr/>
            </a:pPr>
            <a:r>
              <a:rPr lang="en-US" dirty="0" smtClean="0"/>
              <a:t>Dr. </a:t>
            </a:r>
            <a:r>
              <a:rPr lang="en-US" dirty="0" err="1" smtClean="0"/>
              <a:t>Mesfer</a:t>
            </a:r>
            <a:r>
              <a:rPr lang="en-US" dirty="0" smtClean="0"/>
              <a:t> </a:t>
            </a:r>
            <a:r>
              <a:rPr lang="en-US" dirty="0" err="1" smtClean="0"/>
              <a:t>Alshahrani</a:t>
            </a:r>
            <a:r>
              <a:rPr lang="en-US" dirty="0" smtClean="0"/>
              <a:t> , MBBS, FRCSC</a:t>
            </a:r>
          </a:p>
          <a:p>
            <a:pPr fontAlgn="auto">
              <a:spcAft>
                <a:spcPts val="0"/>
              </a:spcAft>
              <a:buFont typeface="Arial" pitchFamily="34" charset="0"/>
              <a:buNone/>
              <a:defRPr/>
            </a:pPr>
            <a:r>
              <a:rPr lang="en-US" dirty="0" smtClean="0"/>
              <a:t>Assistant Professor Of Obstetrics and Gynecology &amp; Maternal-Fetal Medicine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Impact on health</a:t>
            </a:r>
            <a:br>
              <a:rPr lang="en-US" dirty="0" smtClean="0"/>
            </a:br>
            <a:endParaRPr lang="en-US" dirty="0"/>
          </a:p>
        </p:txBody>
      </p:sp>
      <p:sp>
        <p:nvSpPr>
          <p:cNvPr id="22530" name="عنصر نائب للمحتوى 2"/>
          <p:cNvSpPr>
            <a:spLocks noGrp="1"/>
          </p:cNvSpPr>
          <p:nvPr>
            <p:ph idx="1"/>
          </p:nvPr>
        </p:nvSpPr>
        <p:spPr/>
        <p:txBody>
          <a:bodyPr/>
          <a:lstStyle/>
          <a:p>
            <a:pPr algn="l">
              <a:buFont typeface="Arial" charset="0"/>
              <a:buNone/>
            </a:pPr>
            <a:r>
              <a:rPr lang="en-US" b="1" i="1" smtClean="0">
                <a:cs typeface="Arial" charset="0"/>
              </a:rPr>
              <a:t>Long Term morbidities include :</a:t>
            </a:r>
          </a:p>
          <a:p>
            <a:pPr algn="l">
              <a:buFont typeface="Arial" charset="0"/>
              <a:buNone/>
            </a:pPr>
            <a:r>
              <a:rPr lang="en-US" smtClean="0">
                <a:cs typeface="Arial" charset="0"/>
              </a:rPr>
              <a:t>cerebral palsy, </a:t>
            </a:r>
          </a:p>
          <a:p>
            <a:pPr algn="l">
              <a:buFont typeface="Arial" charset="0"/>
              <a:buNone/>
            </a:pPr>
            <a:r>
              <a:rPr lang="en-US" smtClean="0">
                <a:cs typeface="Arial" charset="0"/>
              </a:rPr>
              <a:t>mental retardation, </a:t>
            </a:r>
          </a:p>
          <a:p>
            <a:pPr algn="l">
              <a:buFont typeface="Arial" charset="0"/>
              <a:buNone/>
            </a:pPr>
            <a:r>
              <a:rPr lang="en-US" smtClean="0">
                <a:cs typeface="Arial" charset="0"/>
              </a:rPr>
              <a:t>and retinopathyof prematurity. </a:t>
            </a:r>
          </a:p>
          <a:p>
            <a:pPr algn="l">
              <a:buFont typeface="Arial" charset="0"/>
              <a:buNone/>
            </a:pPr>
            <a:r>
              <a:rPr lang="en-US" smtClean="0">
                <a:cs typeface="Arial" charset="0"/>
              </a:rPr>
              <a:t>The risk for these morbidities is directly related to the gestational age and birth weight.</a:t>
            </a:r>
            <a:endParaRPr lang="en-US" b="1" i="1" smtClean="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Impact on health</a:t>
            </a:r>
            <a:br>
              <a:rPr lang="en-US" dirty="0" smtClean="0"/>
            </a:br>
            <a:endParaRPr lang="en-US" dirty="0"/>
          </a:p>
        </p:txBody>
      </p:sp>
      <p:sp>
        <p:nvSpPr>
          <p:cNvPr id="23554" name="عنصر نائب للمحتوى 2"/>
          <p:cNvSpPr>
            <a:spLocks noGrp="1"/>
          </p:cNvSpPr>
          <p:nvPr>
            <p:ph idx="1"/>
          </p:nvPr>
        </p:nvSpPr>
        <p:spPr/>
        <p:txBody>
          <a:bodyPr/>
          <a:lstStyle/>
          <a:p>
            <a:pPr algn="l">
              <a:buFont typeface="Arial" charset="0"/>
              <a:buNone/>
            </a:pPr>
            <a:r>
              <a:rPr lang="en-US" smtClean="0">
                <a:cs typeface="Arial" charset="0"/>
              </a:rPr>
              <a:t>The relative risk for a preterm infant developing</a:t>
            </a:r>
          </a:p>
          <a:p>
            <a:pPr algn="l">
              <a:buFont typeface="Arial" charset="0"/>
              <a:buNone/>
            </a:pPr>
            <a:r>
              <a:rPr lang="en-US" smtClean="0">
                <a:cs typeface="Arial" charset="0"/>
              </a:rPr>
              <a:t>cerebral palsy is nearly 40 times that for term infants.</a:t>
            </a:r>
          </a:p>
          <a:p>
            <a:pPr algn="l">
              <a:buFont typeface="Arial" charset="0"/>
              <a:buNone/>
            </a:pPr>
            <a:r>
              <a:rPr lang="en-US" smtClean="0">
                <a:cs typeface="Arial" charset="0"/>
              </a:rPr>
              <a:t>Approximately 8–10% of surviving newborns weighing less than 1000 g at birth will develop cerebral palsy.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عنوان 1"/>
          <p:cNvSpPr>
            <a:spLocks noGrp="1"/>
          </p:cNvSpPr>
          <p:nvPr>
            <p:ph type="title"/>
          </p:nvPr>
        </p:nvSpPr>
        <p:spPr/>
        <p:txBody>
          <a:bodyPr/>
          <a:lstStyle/>
          <a:p>
            <a:r>
              <a:rPr lang="en-US" smtClean="0">
                <a:cs typeface="Times New Roman" pitchFamily="18" charset="0"/>
              </a:rPr>
              <a:t>PTL  Pathogenesis</a:t>
            </a:r>
          </a:p>
        </p:txBody>
      </p:sp>
      <p:sp>
        <p:nvSpPr>
          <p:cNvPr id="3" name="عنصر نائب للمحتوى 2"/>
          <p:cNvSpPr>
            <a:spLocks noGrp="1"/>
          </p:cNvSpPr>
          <p:nvPr>
            <p:ph idx="1"/>
          </p:nvPr>
        </p:nvSpPr>
        <p:spPr/>
        <p:txBody>
          <a:bodyPr>
            <a:normAutofit/>
          </a:bodyPr>
          <a:lstStyle/>
          <a:p>
            <a:pPr algn="l">
              <a:lnSpc>
                <a:spcPct val="90000"/>
              </a:lnSpc>
              <a:buFont typeface="Arial" charset="0"/>
              <a:buNone/>
            </a:pPr>
            <a:r>
              <a:rPr lang="en-US" sz="2700" smtClean="0">
                <a:cs typeface="Arial" charset="0"/>
              </a:rPr>
              <a:t>The pathogenesis of preterm labor is not well understood, and it is often not clear whether preterm labor represents early idiopathic activation of the normal labor process or results from a pathologic mechanism</a:t>
            </a:r>
          </a:p>
          <a:p>
            <a:pPr algn="l">
              <a:lnSpc>
                <a:spcPct val="90000"/>
              </a:lnSpc>
              <a:buFont typeface="Arial" charset="0"/>
              <a:buNone/>
            </a:pPr>
            <a:r>
              <a:rPr lang="en-US" sz="2700" smtClean="0">
                <a:cs typeface="Arial" charset="0"/>
              </a:rPr>
              <a:t> </a:t>
            </a:r>
          </a:p>
          <a:p>
            <a:pPr algn="l">
              <a:lnSpc>
                <a:spcPct val="90000"/>
              </a:lnSpc>
              <a:buFont typeface="Arial" charset="0"/>
              <a:buNone/>
            </a:pPr>
            <a:r>
              <a:rPr lang="en-US" sz="2700" b="1" i="1" smtClean="0">
                <a:cs typeface="Arial" charset="0"/>
              </a:rPr>
              <a:t>theories exist regarding the initiation of labor, including</a:t>
            </a:r>
          </a:p>
          <a:p>
            <a:pPr algn="l">
              <a:lnSpc>
                <a:spcPct val="90000"/>
              </a:lnSpc>
              <a:buFont typeface="Arial" charset="0"/>
              <a:buNone/>
            </a:pPr>
            <a:r>
              <a:rPr lang="en-US" sz="2700" smtClean="0">
                <a:cs typeface="Arial" charset="0"/>
              </a:rPr>
              <a:t>1) progesterone withdrawal </a:t>
            </a:r>
          </a:p>
          <a:p>
            <a:pPr algn="l">
              <a:lnSpc>
                <a:spcPct val="90000"/>
              </a:lnSpc>
              <a:buFont typeface="Arial" charset="0"/>
              <a:buNone/>
            </a:pPr>
            <a:r>
              <a:rPr lang="en-US" sz="2700" smtClean="0">
                <a:cs typeface="Arial" charset="0"/>
              </a:rPr>
              <a:t>2) oxytocin initiation </a:t>
            </a:r>
          </a:p>
          <a:p>
            <a:pPr algn="l">
              <a:lnSpc>
                <a:spcPct val="90000"/>
              </a:lnSpc>
              <a:buFont typeface="Arial" charset="0"/>
              <a:buNone/>
            </a:pPr>
            <a:r>
              <a:rPr lang="en-US" sz="2700" smtClean="0">
                <a:cs typeface="Arial" charset="0"/>
              </a:rPr>
              <a:t>3) premature decidual activation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عنوان 1"/>
          <p:cNvSpPr>
            <a:spLocks noGrp="1"/>
          </p:cNvSpPr>
          <p:nvPr>
            <p:ph type="title"/>
          </p:nvPr>
        </p:nvSpPr>
        <p:spPr/>
        <p:txBody>
          <a:bodyPr/>
          <a:lstStyle/>
          <a:p>
            <a:r>
              <a:rPr lang="en-US" smtClean="0">
                <a:cs typeface="Times New Roman" pitchFamily="18" charset="0"/>
              </a:rPr>
              <a:t>Risk Factors </a:t>
            </a:r>
          </a:p>
        </p:txBody>
      </p:sp>
      <p:sp>
        <p:nvSpPr>
          <p:cNvPr id="27650" name="عنصر نائب للمحتوى 2"/>
          <p:cNvSpPr>
            <a:spLocks noGrp="1"/>
          </p:cNvSpPr>
          <p:nvPr>
            <p:ph idx="1"/>
          </p:nvPr>
        </p:nvSpPr>
        <p:spPr/>
        <p:txBody>
          <a:bodyPr/>
          <a:lstStyle/>
          <a:p>
            <a:pPr algn="l">
              <a:buFont typeface="Arial" charset="0"/>
              <a:buNone/>
            </a:pPr>
            <a:r>
              <a:rPr lang="en-US" smtClean="0">
                <a:cs typeface="Arial" charset="0"/>
              </a:rPr>
              <a:t>1.race is a significant risk factor for preterm delivery. Black women have a prematurity rate of about 16–18%, compared to 7–9% for white women.</a:t>
            </a:r>
          </a:p>
          <a:p>
            <a:pPr algn="l">
              <a:buFont typeface="Arial" charset="0"/>
              <a:buNone/>
            </a:pPr>
            <a:r>
              <a:rPr lang="en-US" smtClean="0">
                <a:cs typeface="Arial" charset="0"/>
              </a:rPr>
              <a:t>2.Women younger than 17 and older than 35 carry a higher risk of preterm delivery. </a:t>
            </a:r>
          </a:p>
          <a:p>
            <a:pPr algn="l">
              <a:buFont typeface="Arial" charset="0"/>
              <a:buNone/>
            </a:pPr>
            <a:r>
              <a:rPr lang="en-US" smtClean="0">
                <a:cs typeface="Arial" charset="0"/>
              </a:rPr>
              <a:t>3.Less education and lower socioeconomic status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عنوان 1"/>
          <p:cNvSpPr>
            <a:spLocks noGrp="1"/>
          </p:cNvSpPr>
          <p:nvPr>
            <p:ph type="title"/>
          </p:nvPr>
        </p:nvSpPr>
        <p:spPr/>
        <p:txBody>
          <a:bodyPr/>
          <a:lstStyle/>
          <a:p>
            <a:r>
              <a:rPr lang="en-US" smtClean="0">
                <a:cs typeface="Times New Roman" pitchFamily="18" charset="0"/>
              </a:rPr>
              <a:t>Risk Factors</a:t>
            </a:r>
          </a:p>
        </p:txBody>
      </p:sp>
      <p:sp>
        <p:nvSpPr>
          <p:cNvPr id="3" name="عنصر نائب للمحتوى 2"/>
          <p:cNvSpPr>
            <a:spLocks noGrp="1"/>
          </p:cNvSpPr>
          <p:nvPr>
            <p:ph idx="1"/>
          </p:nvPr>
        </p:nvSpPr>
        <p:spPr/>
        <p:txBody>
          <a:bodyPr rtlCol="1">
            <a:normAutofit lnSpcReduction="10000"/>
          </a:bodyPr>
          <a:lstStyle/>
          <a:p>
            <a:pPr algn="l" fontAlgn="auto">
              <a:spcAft>
                <a:spcPts val="0"/>
              </a:spcAft>
              <a:buFont typeface="Arial" pitchFamily="34" charset="0"/>
              <a:buNone/>
              <a:defRPr/>
            </a:pPr>
            <a:r>
              <a:rPr lang="en-US" dirty="0" smtClean="0"/>
              <a:t>4. Both poor and excessive weight gain</a:t>
            </a:r>
          </a:p>
          <a:p>
            <a:pPr algn="l" fontAlgn="auto">
              <a:spcAft>
                <a:spcPts val="0"/>
              </a:spcAft>
              <a:buFont typeface="Arial" pitchFamily="34" charset="0"/>
              <a:buNone/>
              <a:defRPr/>
            </a:pPr>
            <a:r>
              <a:rPr lang="en-US" dirty="0" smtClean="0"/>
              <a:t>5. smoke still have about a 20–30% increase in preterm birth</a:t>
            </a:r>
          </a:p>
          <a:p>
            <a:pPr algn="l" fontAlgn="auto">
              <a:spcAft>
                <a:spcPts val="0"/>
              </a:spcAft>
              <a:buFont typeface="Arial" pitchFamily="34" charset="0"/>
              <a:buNone/>
              <a:defRPr/>
            </a:pPr>
            <a:r>
              <a:rPr lang="en-US" dirty="0" smtClean="0"/>
              <a:t>6. A history of a preterm delivery is one of the most significant risk factors. The recurrence risk of preterm birth in women with a history</a:t>
            </a:r>
          </a:p>
          <a:p>
            <a:pPr algn="l" fontAlgn="auto">
              <a:spcAft>
                <a:spcPts val="0"/>
              </a:spcAft>
              <a:buFont typeface="Arial" pitchFamily="34" charset="0"/>
              <a:buNone/>
              <a:defRPr/>
            </a:pPr>
            <a:r>
              <a:rPr lang="en-US" dirty="0" smtClean="0"/>
              <a:t>of preterm delivery ranges from 17% to 40%, and appears to depend on the number of prior preterm deliveries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عنوان 1"/>
          <p:cNvSpPr>
            <a:spLocks noGrp="1"/>
          </p:cNvSpPr>
          <p:nvPr>
            <p:ph type="title"/>
          </p:nvPr>
        </p:nvSpPr>
        <p:spPr/>
        <p:txBody>
          <a:bodyPr/>
          <a:lstStyle/>
          <a:p>
            <a:r>
              <a:rPr lang="en-US" smtClean="0">
                <a:cs typeface="Times New Roman" pitchFamily="18" charset="0"/>
              </a:rPr>
              <a:t>Risk Factors</a:t>
            </a:r>
          </a:p>
        </p:txBody>
      </p:sp>
      <p:sp>
        <p:nvSpPr>
          <p:cNvPr id="3" name="عنصر نائب للمحتوى 2"/>
          <p:cNvSpPr>
            <a:spLocks noGrp="1"/>
          </p:cNvSpPr>
          <p:nvPr>
            <p:ph idx="1"/>
          </p:nvPr>
        </p:nvSpPr>
        <p:spPr/>
        <p:txBody>
          <a:bodyPr rtlCol="1">
            <a:normAutofit fontScale="92500" lnSpcReduction="10000"/>
          </a:bodyPr>
          <a:lstStyle/>
          <a:p>
            <a:pPr algn="l" fontAlgn="auto">
              <a:spcAft>
                <a:spcPts val="0"/>
              </a:spcAft>
              <a:buFont typeface="Arial" pitchFamily="34" charset="0"/>
              <a:buNone/>
              <a:defRPr/>
            </a:pPr>
            <a:r>
              <a:rPr lang="en-US" dirty="0" smtClean="0"/>
              <a:t>7. Multiple gestations carry one of the highest risks of preterm delivery. Approximately 50% of twin and nearly all higher multiple gestations end before 37 completed weeks.</a:t>
            </a:r>
          </a:p>
          <a:p>
            <a:pPr algn="l" fontAlgn="auto">
              <a:spcAft>
                <a:spcPts val="0"/>
              </a:spcAft>
              <a:buFont typeface="Arial" pitchFamily="34" charset="0"/>
              <a:buNone/>
              <a:defRPr/>
            </a:pPr>
            <a:r>
              <a:rPr lang="en-US" dirty="0" smtClean="0"/>
              <a:t>8. </a:t>
            </a:r>
            <a:r>
              <a:rPr lang="en-US" dirty="0" err="1" smtClean="0"/>
              <a:t>Polyhydramnios</a:t>
            </a:r>
            <a:r>
              <a:rPr lang="en-US" dirty="0" smtClean="0"/>
              <a:t> </a:t>
            </a:r>
          </a:p>
          <a:p>
            <a:pPr algn="l" fontAlgn="auto">
              <a:spcAft>
                <a:spcPts val="0"/>
              </a:spcAft>
              <a:buFont typeface="Arial" pitchFamily="34" charset="0"/>
              <a:buNone/>
              <a:defRPr/>
            </a:pPr>
            <a:r>
              <a:rPr lang="en-US" dirty="0" smtClean="0"/>
              <a:t>9. Abdominal surgery in 2</a:t>
            </a:r>
            <a:r>
              <a:rPr lang="en-US" baseline="30000" dirty="0" smtClean="0"/>
              <a:t>nd</a:t>
            </a:r>
            <a:r>
              <a:rPr lang="en-US" dirty="0" smtClean="0"/>
              <a:t> or 3</a:t>
            </a:r>
            <a:r>
              <a:rPr lang="en-US" baseline="30000" dirty="0" smtClean="0"/>
              <a:t>rd</a:t>
            </a:r>
            <a:r>
              <a:rPr lang="en-US" dirty="0" smtClean="0"/>
              <a:t> trimester </a:t>
            </a:r>
          </a:p>
          <a:p>
            <a:pPr algn="l" fontAlgn="auto">
              <a:spcAft>
                <a:spcPts val="0"/>
              </a:spcAft>
              <a:buFont typeface="Arial" pitchFamily="34" charset="0"/>
              <a:buNone/>
              <a:defRPr/>
            </a:pPr>
            <a:r>
              <a:rPr lang="en-US" dirty="0" smtClean="0"/>
              <a:t>10.Asymptomatic </a:t>
            </a:r>
            <a:r>
              <a:rPr lang="en-US" dirty="0" err="1" smtClean="0"/>
              <a:t>bacteriuria</a:t>
            </a:r>
            <a:r>
              <a:rPr lang="en-US" dirty="0" smtClean="0"/>
              <a:t> </a:t>
            </a:r>
          </a:p>
          <a:p>
            <a:pPr algn="l" fontAlgn="auto">
              <a:spcAft>
                <a:spcPts val="0"/>
              </a:spcAft>
              <a:buFont typeface="Arial" pitchFamily="34" charset="0"/>
              <a:buNone/>
              <a:defRPr/>
            </a:pPr>
            <a:r>
              <a:rPr lang="en-US" dirty="0" smtClean="0"/>
              <a:t>11.Systemic infections </a:t>
            </a:r>
          </a:p>
          <a:p>
            <a:pPr algn="l" fontAlgn="auto">
              <a:spcAft>
                <a:spcPts val="0"/>
              </a:spcAft>
              <a:buFont typeface="Arial" pitchFamily="34" charset="0"/>
              <a:buNone/>
              <a:defRPr/>
            </a:pPr>
            <a:r>
              <a:rPr lang="en-US" dirty="0" smtClean="0"/>
              <a:t>12.Medical problems complicating pregnancy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How to predict PTL ?</a:t>
            </a:r>
            <a:br>
              <a:rPr lang="en-US" dirty="0" smtClean="0"/>
            </a:br>
            <a:endParaRPr lang="en-US" dirty="0"/>
          </a:p>
        </p:txBody>
      </p:sp>
      <p:sp>
        <p:nvSpPr>
          <p:cNvPr id="30722" name="عنصر نائب للمحتوى 2"/>
          <p:cNvSpPr>
            <a:spLocks noGrp="1"/>
          </p:cNvSpPr>
          <p:nvPr>
            <p:ph idx="1"/>
          </p:nvPr>
        </p:nvSpPr>
        <p:spPr/>
        <p:txBody>
          <a:bodyPr/>
          <a:lstStyle/>
          <a:p>
            <a:pPr algn="l">
              <a:buFont typeface="Arial" charset="0"/>
              <a:buNone/>
            </a:pPr>
            <a:r>
              <a:rPr lang="en-US" smtClean="0">
                <a:cs typeface="Arial" charset="0"/>
              </a:rPr>
              <a:t>A lot of research on this area</a:t>
            </a:r>
          </a:p>
          <a:p>
            <a:pPr algn="l">
              <a:buFont typeface="Arial" charset="0"/>
              <a:buNone/>
            </a:pPr>
            <a:endParaRPr lang="en-US" smtClean="0">
              <a:cs typeface="Arial" charset="0"/>
            </a:endParaRPr>
          </a:p>
          <a:p>
            <a:pPr algn="l">
              <a:buFont typeface="Arial" charset="0"/>
              <a:buNone/>
            </a:pPr>
            <a:r>
              <a:rPr lang="en-US" smtClean="0">
                <a:cs typeface="Arial" charset="0"/>
              </a:rPr>
              <a:t>The 2 most important tests up to date are </a:t>
            </a:r>
          </a:p>
          <a:p>
            <a:pPr algn="l">
              <a:buFont typeface="Arial" charset="0"/>
              <a:buNone/>
            </a:pPr>
            <a:r>
              <a:rPr lang="en-US" smtClean="0">
                <a:cs typeface="Arial" charset="0"/>
              </a:rPr>
              <a:t>1. Fetal  fibronectin</a:t>
            </a:r>
          </a:p>
          <a:p>
            <a:pPr algn="l">
              <a:buFont typeface="Arial" charset="0"/>
              <a:buNone/>
            </a:pPr>
            <a:r>
              <a:rPr lang="en-US" smtClean="0">
                <a:cs typeface="Arial" charset="0"/>
              </a:rPr>
              <a:t>2. Cervical length measurement by TVUS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How to predict PTL ?</a:t>
            </a:r>
            <a:br>
              <a:rPr lang="en-US" dirty="0" smtClean="0"/>
            </a:br>
            <a:endParaRPr lang="en-US" dirty="0"/>
          </a:p>
        </p:txBody>
      </p:sp>
      <p:sp>
        <p:nvSpPr>
          <p:cNvPr id="3" name="عنصر نائب للمحتوى 2"/>
          <p:cNvSpPr>
            <a:spLocks noGrp="1"/>
          </p:cNvSpPr>
          <p:nvPr>
            <p:ph idx="1"/>
          </p:nvPr>
        </p:nvSpPr>
        <p:spPr/>
        <p:txBody>
          <a:bodyPr rtlCol="1">
            <a:normAutofit lnSpcReduction="10000"/>
          </a:bodyPr>
          <a:lstStyle/>
          <a:p>
            <a:pPr algn="l" fontAlgn="auto">
              <a:spcAft>
                <a:spcPts val="0"/>
              </a:spcAft>
              <a:buFont typeface="Arial" pitchFamily="34" charset="0"/>
              <a:buNone/>
              <a:defRPr/>
            </a:pPr>
            <a:r>
              <a:rPr lang="en-US" dirty="0" smtClean="0"/>
              <a:t>The most powerful biochemical marker identified to date is fetal </a:t>
            </a:r>
            <a:r>
              <a:rPr lang="en-US" dirty="0" err="1" smtClean="0"/>
              <a:t>fibronectin</a:t>
            </a:r>
            <a:r>
              <a:rPr lang="en-US" dirty="0" smtClean="0"/>
              <a:t>. </a:t>
            </a:r>
          </a:p>
          <a:p>
            <a:pPr algn="l" fontAlgn="auto">
              <a:spcAft>
                <a:spcPts val="0"/>
              </a:spcAft>
              <a:buFont typeface="Arial" pitchFamily="34" charset="0"/>
              <a:buNone/>
              <a:defRPr/>
            </a:pPr>
            <a:r>
              <a:rPr lang="en-US" dirty="0" smtClean="0"/>
              <a:t>Fetal </a:t>
            </a:r>
            <a:r>
              <a:rPr lang="en-US" dirty="0" err="1" smtClean="0"/>
              <a:t>fibronectin</a:t>
            </a:r>
            <a:r>
              <a:rPr lang="en-US" dirty="0" smtClean="0"/>
              <a:t> is a glycoprotein found in the extracellular matrix and, when found in the vagina or cervix, appears to be a marker of </a:t>
            </a:r>
            <a:r>
              <a:rPr lang="en-US" dirty="0" err="1" smtClean="0"/>
              <a:t>choriodecidual</a:t>
            </a:r>
            <a:r>
              <a:rPr lang="en-US" dirty="0" smtClean="0"/>
              <a:t> disruption. </a:t>
            </a:r>
          </a:p>
          <a:p>
            <a:pPr algn="l" fontAlgn="auto">
              <a:spcAft>
                <a:spcPts val="0"/>
              </a:spcAft>
              <a:buFont typeface="Arial" pitchFamily="34" charset="0"/>
              <a:buNone/>
              <a:defRPr/>
            </a:pPr>
            <a:r>
              <a:rPr lang="en-US" dirty="0" smtClean="0"/>
              <a:t>Typically, fetal </a:t>
            </a:r>
            <a:r>
              <a:rPr lang="en-US" dirty="0" err="1" smtClean="0"/>
              <a:t>fibronectin</a:t>
            </a:r>
            <a:r>
              <a:rPr lang="en-US" dirty="0" smtClean="0"/>
              <a:t> is absent from </a:t>
            </a:r>
            <a:r>
              <a:rPr lang="en-US" dirty="0" err="1" smtClean="0"/>
              <a:t>cervicovaginal</a:t>
            </a:r>
            <a:r>
              <a:rPr lang="en-US" dirty="0" smtClean="0"/>
              <a:t> secretions from around the 20th week of gestation until near term.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عنوان 1"/>
          <p:cNvSpPr>
            <a:spLocks noGrp="1"/>
          </p:cNvSpPr>
          <p:nvPr>
            <p:ph type="title"/>
          </p:nvPr>
        </p:nvSpPr>
        <p:spPr/>
        <p:txBody>
          <a:bodyPr/>
          <a:lstStyle/>
          <a:p>
            <a:r>
              <a:rPr lang="en-US" smtClean="0">
                <a:cs typeface="Times New Roman" pitchFamily="18" charset="0"/>
              </a:rPr>
              <a:t>Objectives </a:t>
            </a:r>
          </a:p>
        </p:txBody>
      </p:sp>
      <p:sp>
        <p:nvSpPr>
          <p:cNvPr id="3" name="عنصر نائب للمحتوى 2"/>
          <p:cNvSpPr>
            <a:spLocks noGrp="1"/>
          </p:cNvSpPr>
          <p:nvPr>
            <p:ph idx="1"/>
          </p:nvPr>
        </p:nvSpPr>
        <p:spPr/>
        <p:txBody>
          <a:bodyPr>
            <a:normAutofit/>
          </a:bodyPr>
          <a:lstStyle/>
          <a:p>
            <a:pPr algn="l">
              <a:lnSpc>
                <a:spcPct val="80000"/>
              </a:lnSpc>
              <a:buFont typeface="Arial" charset="0"/>
              <a:buNone/>
            </a:pPr>
            <a:r>
              <a:rPr lang="ar-SA" sz="1300" smtClean="0"/>
              <a:t> </a:t>
            </a:r>
            <a:r>
              <a:rPr lang="en-US" sz="2400" smtClean="0">
                <a:cs typeface="Arial" charset="0"/>
              </a:rPr>
              <a:t>Definition and incidence </a:t>
            </a:r>
          </a:p>
          <a:p>
            <a:pPr algn="l">
              <a:lnSpc>
                <a:spcPct val="80000"/>
              </a:lnSpc>
              <a:buFont typeface="Arial" charset="0"/>
              <a:buNone/>
            </a:pPr>
            <a:r>
              <a:rPr lang="en-US" sz="2400" smtClean="0">
                <a:cs typeface="Arial" charset="0"/>
              </a:rPr>
              <a:t>Impact on health</a:t>
            </a:r>
          </a:p>
          <a:p>
            <a:pPr algn="l">
              <a:lnSpc>
                <a:spcPct val="80000"/>
              </a:lnSpc>
              <a:buFont typeface="Arial" charset="0"/>
              <a:buNone/>
            </a:pPr>
            <a:r>
              <a:rPr lang="en-US" sz="2400" smtClean="0">
                <a:cs typeface="Arial" charset="0"/>
              </a:rPr>
              <a:t>Pathogenesis</a:t>
            </a:r>
          </a:p>
          <a:p>
            <a:pPr algn="l">
              <a:lnSpc>
                <a:spcPct val="80000"/>
              </a:lnSpc>
              <a:buFont typeface="Arial" charset="0"/>
              <a:buNone/>
            </a:pPr>
            <a:r>
              <a:rPr lang="en-US" sz="2400" smtClean="0">
                <a:cs typeface="Arial" charset="0"/>
              </a:rPr>
              <a:t>Risk factors </a:t>
            </a:r>
          </a:p>
          <a:p>
            <a:pPr algn="l">
              <a:lnSpc>
                <a:spcPct val="80000"/>
              </a:lnSpc>
              <a:buFont typeface="Arial" charset="0"/>
              <a:buNone/>
            </a:pPr>
            <a:r>
              <a:rPr lang="en-US" sz="2400" smtClean="0">
                <a:cs typeface="Arial" charset="0"/>
              </a:rPr>
              <a:t>How to predict PTL ?</a:t>
            </a:r>
          </a:p>
          <a:p>
            <a:pPr algn="l">
              <a:lnSpc>
                <a:spcPct val="80000"/>
              </a:lnSpc>
              <a:buFont typeface="Arial" charset="0"/>
              <a:buNone/>
            </a:pPr>
            <a:r>
              <a:rPr lang="en-US" sz="2400" smtClean="0">
                <a:cs typeface="Arial" charset="0"/>
              </a:rPr>
              <a:t>Management </a:t>
            </a:r>
          </a:p>
          <a:p>
            <a:pPr algn="l">
              <a:lnSpc>
                <a:spcPct val="80000"/>
              </a:lnSpc>
              <a:buFont typeface="Arial" charset="0"/>
              <a:buNone/>
            </a:pPr>
            <a:r>
              <a:rPr lang="en-US" sz="2400" smtClean="0">
                <a:cs typeface="Arial" charset="0"/>
              </a:rPr>
              <a:t>		          Tocolytics </a:t>
            </a:r>
          </a:p>
          <a:p>
            <a:pPr algn="l">
              <a:lnSpc>
                <a:spcPct val="80000"/>
              </a:lnSpc>
              <a:buFont typeface="Arial" charset="0"/>
              <a:buNone/>
            </a:pPr>
            <a:r>
              <a:rPr lang="en-US" sz="2400" smtClean="0">
                <a:cs typeface="Arial" charset="0"/>
              </a:rPr>
              <a:t>          Antibiotics </a:t>
            </a:r>
          </a:p>
          <a:p>
            <a:pPr algn="l">
              <a:lnSpc>
                <a:spcPct val="80000"/>
              </a:lnSpc>
              <a:buFont typeface="Arial" charset="0"/>
              <a:buNone/>
            </a:pPr>
            <a:r>
              <a:rPr lang="en-US" sz="2400" smtClean="0">
                <a:cs typeface="Arial" charset="0"/>
              </a:rPr>
              <a:t>          Steroids</a:t>
            </a:r>
          </a:p>
          <a:p>
            <a:pPr algn="l">
              <a:lnSpc>
                <a:spcPct val="80000"/>
              </a:lnSpc>
              <a:buFont typeface="Arial" charset="0"/>
              <a:buNone/>
            </a:pPr>
            <a:endParaRPr lang="en-US" sz="2400" smtClean="0">
              <a:cs typeface="Arial" charset="0"/>
            </a:endParaRPr>
          </a:p>
          <a:p>
            <a:pPr algn="l">
              <a:lnSpc>
                <a:spcPct val="80000"/>
              </a:lnSpc>
              <a:buFont typeface="Arial" charset="0"/>
              <a:buNone/>
            </a:pPr>
            <a:r>
              <a:rPr lang="en-US" sz="2400" smtClean="0">
                <a:cs typeface="Arial" charset="0"/>
              </a:rPr>
              <a:t> </a:t>
            </a:r>
          </a:p>
          <a:p>
            <a:pPr algn="l">
              <a:lnSpc>
                <a:spcPct val="80000"/>
              </a:lnSpc>
              <a:buFont typeface="Arial" charset="0"/>
              <a:buNone/>
            </a:pPr>
            <a:endParaRPr lang="en-US" sz="1300" smtClean="0">
              <a:cs typeface="Arial" charset="0"/>
            </a:endParaRPr>
          </a:p>
          <a:p>
            <a:pPr algn="l">
              <a:lnSpc>
                <a:spcPct val="80000"/>
              </a:lnSpc>
              <a:buFont typeface="Arial" charset="0"/>
              <a:buNone/>
            </a:pPr>
            <a:r>
              <a:rPr lang="en-US" sz="1300" smtClean="0">
                <a:cs typeface="Arial" charset="0"/>
              </a:rPr>
              <a:t> </a:t>
            </a:r>
          </a:p>
          <a:p>
            <a:pPr algn="l">
              <a:lnSpc>
                <a:spcPct val="80000"/>
              </a:lnSpc>
              <a:buFont typeface="Arial" charset="0"/>
              <a:buNone/>
            </a:pPr>
            <a:endParaRPr lang="en-US" sz="1300" smtClean="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How to predict PTL ?</a:t>
            </a:r>
            <a:br>
              <a:rPr lang="en-US" dirty="0" smtClean="0"/>
            </a:br>
            <a:endParaRPr lang="en-US" dirty="0"/>
          </a:p>
        </p:txBody>
      </p:sp>
      <p:sp>
        <p:nvSpPr>
          <p:cNvPr id="3" name="عنصر نائب للمحتوى 2"/>
          <p:cNvSpPr>
            <a:spLocks noGrp="1"/>
          </p:cNvSpPr>
          <p:nvPr>
            <p:ph idx="1"/>
          </p:nvPr>
        </p:nvSpPr>
        <p:spPr/>
        <p:txBody>
          <a:bodyPr rtlCol="1">
            <a:normAutofit fontScale="92500" lnSpcReduction="10000"/>
          </a:bodyPr>
          <a:lstStyle/>
          <a:p>
            <a:pPr algn="l" fontAlgn="auto">
              <a:spcAft>
                <a:spcPts val="0"/>
              </a:spcAft>
              <a:buFont typeface="Arial" pitchFamily="34" charset="0"/>
              <a:buNone/>
              <a:defRPr/>
            </a:pPr>
            <a:r>
              <a:rPr lang="en-US" b="1" i="1" dirty="0" smtClean="0"/>
              <a:t>For clinical care, </a:t>
            </a:r>
          </a:p>
          <a:p>
            <a:pPr algn="l" fontAlgn="auto">
              <a:spcAft>
                <a:spcPts val="0"/>
              </a:spcAft>
              <a:buFont typeface="Arial" pitchFamily="34" charset="0"/>
              <a:buNone/>
              <a:defRPr/>
            </a:pPr>
            <a:r>
              <a:rPr lang="en-US" dirty="0" smtClean="0"/>
              <a:t>the most important characteristic of the fetal </a:t>
            </a:r>
            <a:r>
              <a:rPr lang="en-US" dirty="0" err="1" smtClean="0"/>
              <a:t>fibronectin</a:t>
            </a:r>
            <a:r>
              <a:rPr lang="en-US" dirty="0" smtClean="0"/>
              <a:t> test is its </a:t>
            </a:r>
            <a:r>
              <a:rPr lang="en-US" u="sng" dirty="0" smtClean="0"/>
              <a:t>negative predictive value.</a:t>
            </a:r>
            <a:r>
              <a:rPr lang="en-US" dirty="0" smtClean="0"/>
              <a:t> </a:t>
            </a:r>
          </a:p>
          <a:p>
            <a:pPr algn="l" fontAlgn="auto">
              <a:spcAft>
                <a:spcPts val="0"/>
              </a:spcAft>
              <a:buFont typeface="Arial" pitchFamily="34" charset="0"/>
              <a:buNone/>
              <a:defRPr/>
            </a:pPr>
            <a:r>
              <a:rPr lang="en-US" dirty="0" smtClean="0"/>
              <a:t>In women in questionable preterm labor, </a:t>
            </a:r>
          </a:p>
          <a:p>
            <a:pPr algn="l" fontAlgn="auto">
              <a:spcAft>
                <a:spcPts val="0"/>
              </a:spcAft>
              <a:buFont typeface="Arial" pitchFamily="34" charset="0"/>
              <a:buNone/>
              <a:defRPr/>
            </a:pPr>
            <a:r>
              <a:rPr lang="en-US" dirty="0" smtClean="0"/>
              <a:t>if the test is negative, less than 1% of women will deliver in the next week or two. </a:t>
            </a:r>
          </a:p>
          <a:p>
            <a:pPr algn="l" fontAlgn="auto">
              <a:spcAft>
                <a:spcPts val="0"/>
              </a:spcAft>
              <a:buFont typeface="Arial" pitchFamily="34" charset="0"/>
              <a:buNone/>
              <a:defRPr/>
            </a:pPr>
            <a:r>
              <a:rPr lang="en-US" dirty="0" smtClean="0"/>
              <a:t>If the test is positive, the risk of subsequent preterm delivery in the next week or two is higher—approximately 20%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How to predict PTL ?</a:t>
            </a:r>
            <a:br>
              <a:rPr lang="en-US" dirty="0" smtClean="0"/>
            </a:br>
            <a:endParaRPr lang="en-US" dirty="0"/>
          </a:p>
        </p:txBody>
      </p:sp>
      <p:sp>
        <p:nvSpPr>
          <p:cNvPr id="33794" name="عنصر نائب للمحتوى 2"/>
          <p:cNvSpPr>
            <a:spLocks noGrp="1"/>
          </p:cNvSpPr>
          <p:nvPr>
            <p:ph idx="1"/>
          </p:nvPr>
        </p:nvSpPr>
        <p:spPr/>
        <p:txBody>
          <a:bodyPr/>
          <a:lstStyle/>
          <a:p>
            <a:pPr algn="l">
              <a:buFont typeface="Arial" charset="0"/>
              <a:buNone/>
            </a:pPr>
            <a:r>
              <a:rPr lang="en-US" smtClean="0">
                <a:cs typeface="Arial" charset="0"/>
              </a:rPr>
              <a:t>In asymptomatic women, </a:t>
            </a:r>
          </a:p>
          <a:p>
            <a:pPr algn="l">
              <a:buFont typeface="Arial" charset="0"/>
              <a:buNone/>
            </a:pPr>
            <a:r>
              <a:rPr lang="en-US" smtClean="0">
                <a:cs typeface="Arial" charset="0"/>
              </a:rPr>
              <a:t>Cervical changes described by ultrasound, including shortening and funneling, appear to have high predictive value for subsequent preterm birth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عنوان 1"/>
          <p:cNvSpPr>
            <a:spLocks noGrp="1"/>
          </p:cNvSpPr>
          <p:nvPr>
            <p:ph type="title"/>
          </p:nvPr>
        </p:nvSpPr>
        <p:spPr/>
        <p:txBody>
          <a:bodyPr/>
          <a:lstStyle/>
          <a:p>
            <a:r>
              <a:rPr lang="en-US" smtClean="0">
                <a:cs typeface="Times New Roman" pitchFamily="18" charset="0"/>
              </a:rPr>
              <a:t>Management </a:t>
            </a:r>
          </a:p>
        </p:txBody>
      </p:sp>
      <p:sp>
        <p:nvSpPr>
          <p:cNvPr id="3" name="عنصر نائب للمحتوى 2"/>
          <p:cNvSpPr>
            <a:spLocks noGrp="1"/>
          </p:cNvSpPr>
          <p:nvPr>
            <p:ph idx="1"/>
          </p:nvPr>
        </p:nvSpPr>
        <p:spPr/>
        <p:txBody>
          <a:bodyPr rtlCol="1">
            <a:normAutofit/>
          </a:bodyPr>
          <a:lstStyle/>
          <a:p>
            <a:pPr algn="l" fontAlgn="auto">
              <a:spcAft>
                <a:spcPts val="0"/>
              </a:spcAft>
              <a:buFont typeface="Arial" pitchFamily="34" charset="0"/>
              <a:buNone/>
              <a:defRPr/>
            </a:pPr>
            <a:r>
              <a:rPr lang="en-US" b="1" i="1" dirty="0" smtClean="0"/>
              <a:t>The therapeutic interventions considered in the setting of preterm labor generally have the following goals: </a:t>
            </a:r>
          </a:p>
          <a:p>
            <a:pPr marL="514350" indent="-514350" algn="l" fontAlgn="auto">
              <a:spcAft>
                <a:spcPts val="0"/>
              </a:spcAft>
              <a:buFont typeface="Arial" pitchFamily="34" charset="0"/>
              <a:buNone/>
              <a:defRPr/>
            </a:pPr>
            <a:r>
              <a:rPr lang="en-US" dirty="0" smtClean="0"/>
              <a:t>1)To inhibit or reduce the strength and frequency of contractions, thus delaying the time to delivery   </a:t>
            </a:r>
          </a:p>
          <a:p>
            <a:pPr marL="514350" indent="-514350" algn="l" fontAlgn="auto">
              <a:spcAft>
                <a:spcPts val="0"/>
              </a:spcAft>
              <a:buFont typeface="Arial" pitchFamily="34" charset="0"/>
              <a:buNone/>
              <a:defRPr/>
            </a:pPr>
            <a:r>
              <a:rPr lang="en-US" dirty="0" smtClean="0"/>
              <a:t>2) To optimize fetal status before preterm delivery.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عنوان 1"/>
          <p:cNvSpPr>
            <a:spLocks noGrp="1"/>
          </p:cNvSpPr>
          <p:nvPr>
            <p:ph type="title"/>
          </p:nvPr>
        </p:nvSpPr>
        <p:spPr/>
        <p:txBody>
          <a:bodyPr/>
          <a:lstStyle/>
          <a:p>
            <a:r>
              <a:rPr lang="en-US" smtClean="0">
                <a:cs typeface="Times New Roman" pitchFamily="18" charset="0"/>
              </a:rPr>
              <a:t>Management </a:t>
            </a:r>
          </a:p>
        </p:txBody>
      </p:sp>
      <p:sp>
        <p:nvSpPr>
          <p:cNvPr id="3" name="عنصر نائب للمحتوى 2"/>
          <p:cNvSpPr>
            <a:spLocks noGrp="1"/>
          </p:cNvSpPr>
          <p:nvPr>
            <p:ph idx="1"/>
          </p:nvPr>
        </p:nvSpPr>
        <p:spPr/>
        <p:txBody>
          <a:bodyPr rtlCol="1">
            <a:normAutofit lnSpcReduction="10000"/>
          </a:bodyPr>
          <a:lstStyle/>
          <a:p>
            <a:pPr algn="l" fontAlgn="auto">
              <a:spcAft>
                <a:spcPts val="0"/>
              </a:spcAft>
              <a:buFont typeface="Arial" pitchFamily="34" charset="0"/>
              <a:buNone/>
              <a:defRPr/>
            </a:pPr>
            <a:r>
              <a:rPr lang="en-US" dirty="0" smtClean="0"/>
              <a:t>Admission</a:t>
            </a:r>
          </a:p>
          <a:p>
            <a:pPr algn="l" fontAlgn="auto">
              <a:spcAft>
                <a:spcPts val="0"/>
              </a:spcAft>
              <a:buFont typeface="Arial" pitchFamily="34" charset="0"/>
              <a:buNone/>
              <a:defRPr/>
            </a:pPr>
            <a:r>
              <a:rPr lang="en-US" dirty="0" smtClean="0"/>
              <a:t>Bed rest</a:t>
            </a:r>
          </a:p>
          <a:p>
            <a:pPr algn="l" fontAlgn="auto">
              <a:spcAft>
                <a:spcPts val="0"/>
              </a:spcAft>
              <a:buFont typeface="Arial" pitchFamily="34" charset="0"/>
              <a:buNone/>
              <a:defRPr/>
            </a:pPr>
            <a:r>
              <a:rPr lang="en-US" dirty="0" smtClean="0"/>
              <a:t>Hydration / sedation </a:t>
            </a:r>
          </a:p>
          <a:p>
            <a:pPr algn="l" fontAlgn="auto">
              <a:spcAft>
                <a:spcPts val="0"/>
              </a:spcAft>
              <a:buFont typeface="Arial" pitchFamily="34" charset="0"/>
              <a:buNone/>
              <a:defRPr/>
            </a:pPr>
            <a:r>
              <a:rPr lang="en-US" dirty="0" smtClean="0"/>
              <a:t>Progesterone </a:t>
            </a:r>
          </a:p>
          <a:p>
            <a:pPr algn="l" fontAlgn="auto">
              <a:spcAft>
                <a:spcPts val="0"/>
              </a:spcAft>
              <a:buFont typeface="Arial" pitchFamily="34" charset="0"/>
              <a:buNone/>
              <a:defRPr/>
            </a:pPr>
            <a:r>
              <a:rPr lang="en-US" dirty="0" err="1" smtClean="0"/>
              <a:t>Tocolytics</a:t>
            </a:r>
            <a:r>
              <a:rPr lang="en-US" dirty="0" smtClean="0"/>
              <a:t> </a:t>
            </a:r>
          </a:p>
          <a:p>
            <a:pPr algn="l" fontAlgn="auto">
              <a:spcAft>
                <a:spcPts val="0"/>
              </a:spcAft>
              <a:buFont typeface="Arial" pitchFamily="34" charset="0"/>
              <a:buNone/>
              <a:defRPr/>
            </a:pPr>
            <a:r>
              <a:rPr lang="en-US" dirty="0" smtClean="0"/>
              <a:t>Antibiotics </a:t>
            </a:r>
          </a:p>
          <a:p>
            <a:pPr algn="l" fontAlgn="auto">
              <a:spcAft>
                <a:spcPts val="0"/>
              </a:spcAft>
              <a:buFont typeface="Arial" pitchFamily="34" charset="0"/>
              <a:buNone/>
              <a:defRPr/>
            </a:pPr>
            <a:r>
              <a:rPr lang="en-US" dirty="0" smtClean="0"/>
              <a:t>Steroids  </a:t>
            </a:r>
          </a:p>
          <a:p>
            <a:pPr algn="l" fontAlgn="auto">
              <a:spcAft>
                <a:spcPts val="0"/>
              </a:spcAft>
              <a:buFont typeface="Arial" pitchFamily="34" charset="0"/>
              <a:buNone/>
              <a:defRPr/>
            </a:pPr>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عنوان 1"/>
          <p:cNvSpPr>
            <a:spLocks noGrp="1"/>
          </p:cNvSpPr>
          <p:nvPr>
            <p:ph type="title"/>
          </p:nvPr>
        </p:nvSpPr>
        <p:spPr/>
        <p:txBody>
          <a:bodyPr/>
          <a:lstStyle/>
          <a:p>
            <a:r>
              <a:rPr lang="en-US" smtClean="0">
                <a:cs typeface="Times New Roman" pitchFamily="18" charset="0"/>
              </a:rPr>
              <a:t>Management </a:t>
            </a:r>
          </a:p>
        </p:txBody>
      </p:sp>
      <p:sp>
        <p:nvSpPr>
          <p:cNvPr id="3" name="عنصر نائب للمحتوى 2"/>
          <p:cNvSpPr>
            <a:spLocks noGrp="1"/>
          </p:cNvSpPr>
          <p:nvPr>
            <p:ph idx="1"/>
          </p:nvPr>
        </p:nvSpPr>
        <p:spPr/>
        <p:txBody>
          <a:bodyPr>
            <a:normAutofit/>
          </a:bodyPr>
          <a:lstStyle/>
          <a:p>
            <a:pPr algn="l">
              <a:lnSpc>
                <a:spcPct val="90000"/>
              </a:lnSpc>
              <a:buFont typeface="Arial" charset="0"/>
              <a:buNone/>
            </a:pPr>
            <a:r>
              <a:rPr lang="en-US" sz="2700" b="1" smtClean="0">
                <a:cs typeface="Arial" charset="0"/>
              </a:rPr>
              <a:t>Progesterone</a:t>
            </a:r>
          </a:p>
          <a:p>
            <a:pPr algn="l">
              <a:lnSpc>
                <a:spcPct val="90000"/>
              </a:lnSpc>
              <a:buFont typeface="Arial" charset="0"/>
              <a:buNone/>
            </a:pPr>
            <a:r>
              <a:rPr lang="en-US" sz="2700" smtClean="0">
                <a:cs typeface="Arial" charset="0"/>
              </a:rPr>
              <a:t>*A metaanalysis of six randomized controlled trials of 17-hydroxyprogesterone caproate used prophylactically to prevent preterm labor revealed a significant decrease in preterm birth (odds ratio 0.5; 95% confidence interval 0.3, 0.85)</a:t>
            </a:r>
          </a:p>
          <a:p>
            <a:pPr algn="l">
              <a:lnSpc>
                <a:spcPct val="90000"/>
              </a:lnSpc>
              <a:buFont typeface="Arial" charset="0"/>
              <a:buNone/>
            </a:pPr>
            <a:r>
              <a:rPr lang="en-US" sz="2700" smtClean="0">
                <a:cs typeface="Arial" charset="0"/>
              </a:rPr>
              <a:t>*However, the use of progestins, including large doses of intramuscular progesterone or 6-methyl- 17-acetoxyprogesterone, has not successfully inhibited</a:t>
            </a:r>
          </a:p>
          <a:p>
            <a:pPr algn="l">
              <a:lnSpc>
                <a:spcPct val="90000"/>
              </a:lnSpc>
              <a:buFont typeface="Arial" charset="0"/>
              <a:buNone/>
            </a:pPr>
            <a:r>
              <a:rPr lang="en-US" sz="2700" smtClean="0">
                <a:cs typeface="Arial" charset="0"/>
              </a:rPr>
              <a:t>active preterm labor</a:t>
            </a:r>
            <a:endParaRPr lang="en-US" sz="2700" b="1" smtClean="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عنوان 1"/>
          <p:cNvSpPr>
            <a:spLocks noGrp="1"/>
          </p:cNvSpPr>
          <p:nvPr>
            <p:ph type="title"/>
          </p:nvPr>
        </p:nvSpPr>
        <p:spPr/>
        <p:txBody>
          <a:bodyPr/>
          <a:lstStyle/>
          <a:p>
            <a:r>
              <a:rPr lang="en-US" smtClean="0">
                <a:cs typeface="Times New Roman" pitchFamily="18" charset="0"/>
              </a:rPr>
              <a:t>Management </a:t>
            </a:r>
          </a:p>
        </p:txBody>
      </p:sp>
      <p:sp>
        <p:nvSpPr>
          <p:cNvPr id="40962" name="عنصر نائب للمحتوى 2"/>
          <p:cNvSpPr>
            <a:spLocks noGrp="1"/>
          </p:cNvSpPr>
          <p:nvPr>
            <p:ph idx="1"/>
          </p:nvPr>
        </p:nvSpPr>
        <p:spPr/>
        <p:txBody>
          <a:bodyPr/>
          <a:lstStyle/>
          <a:p>
            <a:pPr algn="l">
              <a:buFont typeface="Arial" charset="0"/>
              <a:buNone/>
            </a:pPr>
            <a:r>
              <a:rPr lang="en-US" b="1" i="1" smtClean="0">
                <a:cs typeface="Arial" charset="0"/>
              </a:rPr>
              <a:t>Antibiotics</a:t>
            </a:r>
          </a:p>
          <a:p>
            <a:pPr algn="l">
              <a:buFont typeface="Arial" charset="0"/>
              <a:buNone/>
            </a:pPr>
            <a:r>
              <a:rPr lang="en-US" smtClean="0">
                <a:cs typeface="Arial" charset="0"/>
              </a:rPr>
              <a:t>Preterm labor, especially at less than 30 weeks’ gestation, has been associated with occult upper genital tract infection</a:t>
            </a:r>
          </a:p>
          <a:p>
            <a:pPr algn="l">
              <a:buFont typeface="Arial" charset="0"/>
              <a:buNone/>
            </a:pPr>
            <a:r>
              <a:rPr lang="en-US" smtClean="0">
                <a:cs typeface="Arial" charset="0"/>
              </a:rPr>
              <a:t>Antibiotics therefore have the potential to prevent and/or treat spontaneous preterm</a:t>
            </a:r>
          </a:p>
          <a:p>
            <a:pPr algn="l">
              <a:buFont typeface="Arial" charset="0"/>
              <a:buNone/>
            </a:pPr>
            <a:r>
              <a:rPr lang="en-US" smtClean="0">
                <a:cs typeface="Arial" charset="0"/>
              </a:rPr>
              <a:t>labor</a:t>
            </a:r>
            <a:r>
              <a:rPr lang="en-US" b="1" i="1" smtClean="0">
                <a:cs typeface="Arial"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عنوان 1"/>
          <p:cNvSpPr>
            <a:spLocks noGrp="1"/>
          </p:cNvSpPr>
          <p:nvPr>
            <p:ph type="title"/>
          </p:nvPr>
        </p:nvSpPr>
        <p:spPr/>
        <p:txBody>
          <a:bodyPr/>
          <a:lstStyle/>
          <a:p>
            <a:r>
              <a:rPr lang="en-US" smtClean="0">
                <a:cs typeface="Times New Roman" pitchFamily="18" charset="0"/>
              </a:rPr>
              <a:t>Management </a:t>
            </a:r>
          </a:p>
        </p:txBody>
      </p:sp>
      <p:sp>
        <p:nvSpPr>
          <p:cNvPr id="3" name="عنصر نائب للمحتوى 2"/>
          <p:cNvSpPr>
            <a:spLocks noGrp="1"/>
          </p:cNvSpPr>
          <p:nvPr>
            <p:ph idx="1"/>
          </p:nvPr>
        </p:nvSpPr>
        <p:spPr/>
        <p:txBody>
          <a:bodyPr rtlCol="1">
            <a:normAutofit fontScale="92500"/>
          </a:bodyPr>
          <a:lstStyle/>
          <a:p>
            <a:pPr algn="l" fontAlgn="auto">
              <a:spcAft>
                <a:spcPts val="0"/>
              </a:spcAft>
              <a:buFont typeface="Arial" pitchFamily="34" charset="0"/>
              <a:buNone/>
              <a:defRPr/>
            </a:pPr>
            <a:r>
              <a:rPr lang="en-US" dirty="0" smtClean="0"/>
              <a:t>A recent Cochrane meta-analysis summarizing</a:t>
            </a:r>
          </a:p>
          <a:p>
            <a:pPr algn="l" fontAlgn="auto">
              <a:spcAft>
                <a:spcPts val="0"/>
              </a:spcAft>
              <a:buFont typeface="Arial" pitchFamily="34" charset="0"/>
              <a:buNone/>
              <a:defRPr/>
            </a:pPr>
            <a:r>
              <a:rPr lang="en-US" dirty="0" smtClean="0"/>
              <a:t>eight of the randomized controlled clinical trials comparing antibiotic therapy (mostly penicillin  derivatives) with a placebo for the treatment of documented preterm labor demonstrated no difference between the placebo and antibiotic treatment in pregnancy prolongation, preterm</a:t>
            </a:r>
          </a:p>
          <a:p>
            <a:pPr algn="l" fontAlgn="auto">
              <a:spcAft>
                <a:spcPts val="0"/>
              </a:spcAft>
              <a:buFont typeface="Arial" pitchFamily="34" charset="0"/>
              <a:buNone/>
              <a:defRPr/>
            </a:pPr>
            <a:r>
              <a:rPr lang="en-US" dirty="0" smtClean="0"/>
              <a:t>delivery, respiratory distress syndrome, or neonatal sepsis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عنوان 1"/>
          <p:cNvSpPr>
            <a:spLocks noGrp="1"/>
          </p:cNvSpPr>
          <p:nvPr>
            <p:ph type="title"/>
          </p:nvPr>
        </p:nvSpPr>
        <p:spPr/>
        <p:txBody>
          <a:bodyPr/>
          <a:lstStyle/>
          <a:p>
            <a:r>
              <a:rPr lang="en-US" smtClean="0">
                <a:cs typeface="Times New Roman" pitchFamily="18" charset="0"/>
              </a:rPr>
              <a:t>Definition </a:t>
            </a:r>
          </a:p>
        </p:txBody>
      </p:sp>
      <p:sp>
        <p:nvSpPr>
          <p:cNvPr id="15362" name="عنصر نائب للمحتوى 2"/>
          <p:cNvSpPr>
            <a:spLocks noGrp="1"/>
          </p:cNvSpPr>
          <p:nvPr>
            <p:ph idx="1"/>
          </p:nvPr>
        </p:nvSpPr>
        <p:spPr/>
        <p:txBody>
          <a:bodyPr/>
          <a:lstStyle/>
          <a:p>
            <a:pPr algn="l">
              <a:buFont typeface="Arial" charset="0"/>
              <a:buNone/>
            </a:pPr>
            <a:r>
              <a:rPr lang="en-US" smtClean="0">
                <a:cs typeface="Arial" charset="0"/>
              </a:rPr>
              <a:t>Preterm labor is:</a:t>
            </a:r>
          </a:p>
          <a:p>
            <a:pPr algn="l">
              <a:buFont typeface="Arial" charset="0"/>
              <a:buNone/>
            </a:pPr>
            <a:r>
              <a:rPr lang="en-US" smtClean="0">
                <a:cs typeface="Arial" charset="0"/>
              </a:rPr>
              <a:t>defined as the presence of uterine contractions of sufficient frequency and intensity to effect progressive effacement and dilation of the cervix prior to term gestation (between 20 and 37 wk)   WHO</a:t>
            </a:r>
          </a:p>
          <a:p>
            <a:pPr algn="l">
              <a:buFont typeface="Arial" charset="0"/>
              <a:buNone/>
            </a:pPr>
            <a:r>
              <a:rPr lang="en-US" smtClean="0">
                <a:cs typeface="Arial" charset="0"/>
              </a:rPr>
              <a:t>- Between 24 – 37 weeks in our NICU setting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عنوان 1"/>
          <p:cNvSpPr>
            <a:spLocks noGrp="1"/>
          </p:cNvSpPr>
          <p:nvPr>
            <p:ph type="title"/>
          </p:nvPr>
        </p:nvSpPr>
        <p:spPr/>
        <p:txBody>
          <a:bodyPr/>
          <a:lstStyle/>
          <a:p>
            <a:r>
              <a:rPr lang="en-US" smtClean="0">
                <a:cs typeface="Times New Roman" pitchFamily="18" charset="0"/>
              </a:rPr>
              <a:t>Management </a:t>
            </a:r>
          </a:p>
        </p:txBody>
      </p:sp>
      <p:sp>
        <p:nvSpPr>
          <p:cNvPr id="3" name="عنصر نائب للمحتوى 2"/>
          <p:cNvSpPr>
            <a:spLocks noGrp="1"/>
          </p:cNvSpPr>
          <p:nvPr>
            <p:ph idx="1"/>
          </p:nvPr>
        </p:nvSpPr>
        <p:spPr/>
        <p:txBody>
          <a:bodyPr rtlCol="1">
            <a:normAutofit fontScale="92500" lnSpcReduction="20000"/>
          </a:bodyPr>
          <a:lstStyle/>
          <a:p>
            <a:pPr algn="l" fontAlgn="auto">
              <a:spcAft>
                <a:spcPts val="0"/>
              </a:spcAft>
              <a:buFont typeface="Arial" pitchFamily="34" charset="0"/>
              <a:buNone/>
              <a:defRPr/>
            </a:pPr>
            <a:r>
              <a:rPr lang="en-US" b="1" i="1" dirty="0" smtClean="0"/>
              <a:t>Corticosteroids </a:t>
            </a:r>
          </a:p>
          <a:p>
            <a:pPr algn="l" fontAlgn="auto">
              <a:spcAft>
                <a:spcPts val="0"/>
              </a:spcAft>
              <a:buFont typeface="Arial" pitchFamily="34" charset="0"/>
              <a:buNone/>
              <a:defRPr/>
            </a:pPr>
            <a:r>
              <a:rPr lang="en-US" dirty="0" smtClean="0"/>
              <a:t>12 mg of </a:t>
            </a:r>
            <a:r>
              <a:rPr lang="en-US" dirty="0" err="1" smtClean="0"/>
              <a:t>betamethasone</a:t>
            </a:r>
            <a:r>
              <a:rPr lang="en-US" dirty="0" smtClean="0"/>
              <a:t> on two occasions 24 hours apart resulted in a significant decrease in the incidence of respiratory distress syndrome associated with a decrease in </a:t>
            </a:r>
            <a:r>
              <a:rPr lang="en-US" dirty="0" err="1" smtClean="0"/>
              <a:t>perinatal</a:t>
            </a:r>
            <a:r>
              <a:rPr lang="en-US" dirty="0" smtClean="0"/>
              <a:t> mortality in newborns born before 34 weeks.</a:t>
            </a:r>
          </a:p>
          <a:p>
            <a:pPr algn="l" fontAlgn="auto">
              <a:spcAft>
                <a:spcPts val="0"/>
              </a:spcAft>
              <a:buFont typeface="Arial" pitchFamily="34" charset="0"/>
              <a:buNone/>
              <a:defRPr/>
            </a:pPr>
            <a:r>
              <a:rPr lang="en-US" dirty="0" smtClean="0"/>
              <a:t>The beneficial effect was noted only if delivery occurred after more than 24 hours had elapsed from the first dose and before 7 days</a:t>
            </a:r>
          </a:p>
          <a:p>
            <a:pPr algn="l" fontAlgn="auto">
              <a:spcAft>
                <a:spcPts val="0"/>
              </a:spcAft>
              <a:buFont typeface="Arial" pitchFamily="34" charset="0"/>
              <a:buNone/>
              <a:defRPr/>
            </a:pPr>
            <a:r>
              <a:rPr lang="en-US" dirty="0" smtClean="0"/>
              <a:t>6mg of </a:t>
            </a:r>
            <a:r>
              <a:rPr lang="en-US" dirty="0" err="1" smtClean="0"/>
              <a:t>dexamethasone</a:t>
            </a:r>
            <a:r>
              <a:rPr lang="en-US" dirty="0" smtClean="0"/>
              <a:t> Q 6hours for 4 doses another regimen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عنوان 1"/>
          <p:cNvSpPr>
            <a:spLocks noGrp="1"/>
          </p:cNvSpPr>
          <p:nvPr>
            <p:ph type="title"/>
          </p:nvPr>
        </p:nvSpPr>
        <p:spPr/>
        <p:txBody>
          <a:bodyPr/>
          <a:lstStyle/>
          <a:p>
            <a:r>
              <a:rPr lang="en-US" smtClean="0">
                <a:cs typeface="Times New Roman" pitchFamily="18" charset="0"/>
              </a:rPr>
              <a:t>management</a:t>
            </a:r>
          </a:p>
        </p:txBody>
      </p:sp>
      <p:sp>
        <p:nvSpPr>
          <p:cNvPr id="43010" name="عنصر نائب للمحتوى 2"/>
          <p:cNvSpPr>
            <a:spLocks noGrp="1"/>
          </p:cNvSpPr>
          <p:nvPr>
            <p:ph idx="1"/>
          </p:nvPr>
        </p:nvSpPr>
        <p:spPr/>
        <p:txBody>
          <a:bodyPr/>
          <a:lstStyle/>
          <a:p>
            <a:pPr algn="l">
              <a:buFont typeface="Arial" charset="0"/>
              <a:buNone/>
            </a:pPr>
            <a:r>
              <a:rPr lang="en-US" b="1" i="1" smtClean="0">
                <a:cs typeface="Arial" charset="0"/>
              </a:rPr>
              <a:t>Corticosteroids</a:t>
            </a:r>
          </a:p>
          <a:p>
            <a:pPr algn="l">
              <a:buFont typeface="Arial" charset="0"/>
              <a:buNone/>
            </a:pPr>
            <a:r>
              <a:rPr lang="en-US" smtClean="0">
                <a:cs typeface="Arial" charset="0"/>
              </a:rPr>
              <a:t>all women between 24 and 34 weeks’ gestation at risk for preterm delivery should be considered candidates for antenatal corticosteroid treatment</a:t>
            </a:r>
            <a:r>
              <a:rPr lang="en-US" b="1" i="1" smtClean="0">
                <a:cs typeface="Arial"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b="1" dirty="0" smtClean="0"/>
              <a:t>Premature Rupture of Membranes</a:t>
            </a:r>
            <a:br>
              <a:rPr lang="en-US" b="1" dirty="0" smtClean="0"/>
            </a:b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عنوان 2"/>
          <p:cNvSpPr>
            <a:spLocks noGrp="1"/>
          </p:cNvSpPr>
          <p:nvPr>
            <p:ph type="title"/>
          </p:nvPr>
        </p:nvSpPr>
        <p:spPr/>
        <p:txBody>
          <a:bodyPr/>
          <a:lstStyle/>
          <a:p>
            <a:r>
              <a:rPr lang="en-US" smtClean="0">
                <a:cs typeface="Times New Roman" pitchFamily="18" charset="0"/>
              </a:rPr>
              <a:t>Introduction </a:t>
            </a:r>
          </a:p>
        </p:txBody>
      </p:sp>
      <p:sp>
        <p:nvSpPr>
          <p:cNvPr id="4" name="عنصر نائب للمحتوى 3"/>
          <p:cNvSpPr>
            <a:spLocks noGrp="1"/>
          </p:cNvSpPr>
          <p:nvPr>
            <p:ph idx="1"/>
          </p:nvPr>
        </p:nvSpPr>
        <p:spPr/>
        <p:txBody>
          <a:bodyPr rtlCol="1">
            <a:normAutofit fontScale="92500" lnSpcReduction="20000"/>
          </a:bodyPr>
          <a:lstStyle/>
          <a:p>
            <a:pPr algn="l" fontAlgn="auto">
              <a:spcAft>
                <a:spcPts val="0"/>
              </a:spcAft>
              <a:buFont typeface="Arial" pitchFamily="34" charset="0"/>
              <a:buNone/>
              <a:defRPr/>
            </a:pPr>
            <a:r>
              <a:rPr lang="en-US" b="1" dirty="0" smtClean="0"/>
              <a:t>Premature rupture of membranes (PROM)</a:t>
            </a:r>
            <a:r>
              <a:rPr lang="en-US" dirty="0" smtClean="0"/>
              <a:t> refers to a patient who is beyond 37 weeks' gestation and has presented with rupture of membranes (ROM) prior to the onset of labor. </a:t>
            </a:r>
          </a:p>
          <a:p>
            <a:pPr algn="l" fontAlgn="auto">
              <a:spcAft>
                <a:spcPts val="0"/>
              </a:spcAft>
              <a:buFont typeface="Arial" pitchFamily="34" charset="0"/>
              <a:buNone/>
              <a:defRPr/>
            </a:pPr>
            <a:r>
              <a:rPr lang="en-US" b="1" dirty="0" smtClean="0"/>
              <a:t>Preterm premature rupture of membranes (PPROM)</a:t>
            </a:r>
            <a:r>
              <a:rPr lang="en-US" dirty="0" smtClean="0"/>
              <a:t> is ROM prior to 37 weeks' gestation. </a:t>
            </a:r>
          </a:p>
          <a:p>
            <a:pPr algn="l" fontAlgn="auto">
              <a:spcAft>
                <a:spcPts val="0"/>
              </a:spcAft>
              <a:buFont typeface="Arial" pitchFamily="34" charset="0"/>
              <a:buNone/>
              <a:defRPr/>
            </a:pPr>
            <a:r>
              <a:rPr lang="en-US" b="1" dirty="0" smtClean="0"/>
              <a:t>Spontaneous premature rupture of the membranes (SPROM) </a:t>
            </a:r>
            <a:r>
              <a:rPr lang="en-US" dirty="0" smtClean="0"/>
              <a:t>is ROM after or with the onset of labor. </a:t>
            </a:r>
          </a:p>
          <a:p>
            <a:pPr algn="l" fontAlgn="auto">
              <a:spcAft>
                <a:spcPts val="0"/>
              </a:spcAft>
              <a:buFont typeface="Arial" pitchFamily="34" charset="0"/>
              <a:buNone/>
              <a:defRPr/>
            </a:pPr>
            <a:r>
              <a:rPr lang="en-US" b="1" dirty="0" smtClean="0"/>
              <a:t>Prolonged ROM </a:t>
            </a:r>
            <a:r>
              <a:rPr lang="en-US" dirty="0" smtClean="0"/>
              <a:t>is any ROM that persists for more than 24 hours and prior to the onset of labor.</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عنوان 1"/>
          <p:cNvSpPr>
            <a:spLocks noGrp="1"/>
          </p:cNvSpPr>
          <p:nvPr>
            <p:ph type="title"/>
          </p:nvPr>
        </p:nvSpPr>
        <p:spPr/>
        <p:txBody>
          <a:bodyPr/>
          <a:lstStyle/>
          <a:p>
            <a:r>
              <a:rPr lang="en-US" smtClean="0">
                <a:cs typeface="Times New Roman" pitchFamily="18" charset="0"/>
              </a:rPr>
              <a:t>Introduction </a:t>
            </a:r>
          </a:p>
        </p:txBody>
      </p:sp>
      <p:sp>
        <p:nvSpPr>
          <p:cNvPr id="3" name="عنصر نائب للمحتوى 2"/>
          <p:cNvSpPr>
            <a:spLocks noGrp="1"/>
          </p:cNvSpPr>
          <p:nvPr>
            <p:ph idx="1"/>
          </p:nvPr>
        </p:nvSpPr>
        <p:spPr/>
        <p:txBody>
          <a:bodyPr rtlCol="1">
            <a:normAutofit lnSpcReduction="10000"/>
          </a:bodyPr>
          <a:lstStyle/>
          <a:p>
            <a:pPr algn="l" fontAlgn="auto">
              <a:spcAft>
                <a:spcPts val="0"/>
              </a:spcAft>
              <a:buFont typeface="Arial" pitchFamily="34" charset="0"/>
              <a:buNone/>
              <a:defRPr/>
            </a:pPr>
            <a:r>
              <a:rPr lang="en-US" dirty="0" smtClean="0"/>
              <a:t>PPROM is associated with 30-40% of preterm deliveries and is the leading identifiable cause of preterm delivery. </a:t>
            </a:r>
          </a:p>
          <a:p>
            <a:pPr algn="l" fontAlgn="auto">
              <a:spcAft>
                <a:spcPts val="0"/>
              </a:spcAft>
              <a:buFont typeface="Arial" pitchFamily="34" charset="0"/>
              <a:buNone/>
              <a:defRPr/>
            </a:pPr>
            <a:r>
              <a:rPr lang="en-US" dirty="0" smtClean="0"/>
              <a:t>PPROM complicates 3% of all pregnancies and occurs in approximately 150,000 pregnancies yearly in the United States. </a:t>
            </a:r>
          </a:p>
          <a:p>
            <a:pPr algn="l" fontAlgn="auto">
              <a:spcAft>
                <a:spcPts val="0"/>
              </a:spcAft>
              <a:buFont typeface="Arial" pitchFamily="34" charset="0"/>
              <a:buNone/>
              <a:defRPr/>
            </a:pPr>
            <a:r>
              <a:rPr lang="en-US" dirty="0" smtClean="0"/>
              <a:t>When PPROM occurs remote from term, significant risks of morbidity and mortality are present for both the fetus and the mother</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عنوان 1"/>
          <p:cNvSpPr>
            <a:spLocks noGrp="1"/>
          </p:cNvSpPr>
          <p:nvPr>
            <p:ph type="title"/>
          </p:nvPr>
        </p:nvSpPr>
        <p:spPr/>
        <p:txBody>
          <a:bodyPr/>
          <a:lstStyle/>
          <a:p>
            <a:r>
              <a:rPr lang="en-US" sz="3200" b="1" smtClean="0">
                <a:cs typeface="Times New Roman" pitchFamily="18" charset="0"/>
              </a:rPr>
              <a:t>Premature Rupture of Membranes (at Term)</a:t>
            </a:r>
            <a:br>
              <a:rPr lang="en-US" sz="3200" b="1" smtClean="0">
                <a:cs typeface="Times New Roman" pitchFamily="18" charset="0"/>
              </a:rPr>
            </a:br>
            <a:endParaRPr lang="en-US" sz="3200" smtClean="0">
              <a:cs typeface="Times New Roman" pitchFamily="18" charset="0"/>
            </a:endParaRPr>
          </a:p>
        </p:txBody>
      </p:sp>
      <p:sp>
        <p:nvSpPr>
          <p:cNvPr id="48130" name="عنصر نائب للمحتوى 2"/>
          <p:cNvSpPr>
            <a:spLocks noGrp="1"/>
          </p:cNvSpPr>
          <p:nvPr>
            <p:ph idx="1"/>
          </p:nvPr>
        </p:nvSpPr>
        <p:spPr/>
        <p:txBody>
          <a:bodyPr/>
          <a:lstStyle/>
          <a:p>
            <a:pPr algn="l">
              <a:buFont typeface="Arial" charset="0"/>
              <a:buNone/>
            </a:pPr>
            <a:r>
              <a:rPr lang="en-US" smtClean="0">
                <a:cs typeface="Arial" charset="0"/>
              </a:rPr>
              <a:t>PROM occurs in approximately 10% of pregnancies. </a:t>
            </a:r>
          </a:p>
          <a:p>
            <a:pPr algn="l">
              <a:buFont typeface="Arial" charset="0"/>
              <a:buNone/>
            </a:pPr>
            <a:r>
              <a:rPr lang="en-US" smtClean="0">
                <a:cs typeface="Arial" charset="0"/>
              </a:rPr>
              <a:t>Patients with PROM present with leakage of fluid, vaginal discharge, vaginal bleeding, and pelvic pressure, but they are not having contractions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عنوان 1"/>
          <p:cNvSpPr>
            <a:spLocks noGrp="1"/>
          </p:cNvSpPr>
          <p:nvPr>
            <p:ph type="title"/>
          </p:nvPr>
        </p:nvSpPr>
        <p:spPr/>
        <p:txBody>
          <a:bodyPr/>
          <a:lstStyle/>
          <a:p>
            <a:r>
              <a:rPr lang="en-US" sz="3200" b="1" smtClean="0">
                <a:cs typeface="Times New Roman" pitchFamily="18" charset="0"/>
              </a:rPr>
              <a:t>Premature Rupture of Membranes (at Term)</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92500" lnSpcReduction="20000"/>
          </a:bodyPr>
          <a:lstStyle/>
          <a:p>
            <a:pPr algn="l" fontAlgn="auto">
              <a:spcAft>
                <a:spcPts val="0"/>
              </a:spcAft>
              <a:buFont typeface="Arial" pitchFamily="34" charset="0"/>
              <a:buNone/>
              <a:defRPr/>
            </a:pPr>
            <a:r>
              <a:rPr lang="en-US" b="1" i="1" dirty="0" smtClean="0"/>
              <a:t>Diagnosed by</a:t>
            </a:r>
          </a:p>
          <a:p>
            <a:pPr algn="l" fontAlgn="auto">
              <a:spcAft>
                <a:spcPts val="0"/>
              </a:spcAft>
              <a:buFont typeface="Arial" pitchFamily="34" charset="0"/>
              <a:buNone/>
              <a:defRPr/>
            </a:pPr>
            <a:r>
              <a:rPr lang="en-US" u="sng" dirty="0" smtClean="0"/>
              <a:t>speculum vaginal examination of the cervix and vaginal cavity</a:t>
            </a:r>
            <a:r>
              <a:rPr lang="en-US" dirty="0" smtClean="0"/>
              <a:t> </a:t>
            </a:r>
          </a:p>
          <a:p>
            <a:pPr algn="l" fontAlgn="auto">
              <a:spcAft>
                <a:spcPts val="0"/>
              </a:spcAft>
              <a:buFont typeface="Arial" pitchFamily="34" charset="0"/>
              <a:buNone/>
              <a:defRPr/>
            </a:pPr>
            <a:r>
              <a:rPr lang="en-US" dirty="0" smtClean="0"/>
              <a:t>1.Pooling of fluid in the vagina or leakage of fluid from the cervix  </a:t>
            </a:r>
          </a:p>
          <a:p>
            <a:pPr algn="l" fontAlgn="auto">
              <a:spcAft>
                <a:spcPts val="0"/>
              </a:spcAft>
              <a:buFont typeface="Arial" pitchFamily="34" charset="0"/>
              <a:buNone/>
              <a:defRPr/>
            </a:pPr>
            <a:r>
              <a:rPr lang="en-US" dirty="0" smtClean="0"/>
              <a:t>2.ferning of the dried fluid under microscopic examination  </a:t>
            </a:r>
          </a:p>
          <a:p>
            <a:pPr algn="l" fontAlgn="auto">
              <a:spcAft>
                <a:spcPts val="0"/>
              </a:spcAft>
              <a:buFont typeface="Arial" pitchFamily="34" charset="0"/>
              <a:buNone/>
              <a:defRPr/>
            </a:pPr>
            <a:r>
              <a:rPr lang="en-US" dirty="0" smtClean="0"/>
              <a:t>3.alkalinity of the fluid as determined by </a:t>
            </a:r>
            <a:r>
              <a:rPr lang="en-US" dirty="0" err="1" smtClean="0"/>
              <a:t>Nitrazine</a:t>
            </a:r>
            <a:r>
              <a:rPr lang="en-US" dirty="0" smtClean="0"/>
              <a:t> paper</a:t>
            </a:r>
          </a:p>
          <a:p>
            <a:pPr algn="l" fontAlgn="auto">
              <a:spcAft>
                <a:spcPts val="0"/>
              </a:spcAft>
              <a:buFont typeface="Arial" pitchFamily="34" charset="0"/>
              <a:buNone/>
              <a:defRPr/>
            </a:pPr>
            <a:r>
              <a:rPr lang="en-US" dirty="0" smtClean="0"/>
              <a:t>4.A new product, </a:t>
            </a:r>
            <a:r>
              <a:rPr lang="en-US" dirty="0" err="1" smtClean="0"/>
              <a:t>AmniSure</a:t>
            </a:r>
            <a:r>
              <a:rPr lang="en-US" dirty="0" smtClean="0"/>
              <a:t> </a:t>
            </a:r>
            <a:endParaRPr lang="en-US" b="1"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عنوان 1"/>
          <p:cNvSpPr>
            <a:spLocks noGrp="1"/>
          </p:cNvSpPr>
          <p:nvPr>
            <p:ph type="title"/>
          </p:nvPr>
        </p:nvSpPr>
        <p:spPr/>
        <p:txBody>
          <a:bodyPr/>
          <a:lstStyle/>
          <a:p>
            <a:r>
              <a:rPr lang="en-US" sz="3200" b="1" smtClean="0">
                <a:cs typeface="Times New Roman" pitchFamily="18" charset="0"/>
              </a:rPr>
              <a:t>Premature Rupture of Membranes (at Term)</a:t>
            </a:r>
            <a:br>
              <a:rPr lang="en-US" sz="3200" b="1" smtClean="0">
                <a:cs typeface="Times New Roman" pitchFamily="18" charset="0"/>
              </a:rPr>
            </a:br>
            <a:r>
              <a:rPr lang="en-US" sz="3200" smtClean="0">
                <a:cs typeface="Times New Roman" pitchFamily="18" charset="0"/>
              </a:rPr>
              <a:t> </a:t>
            </a:r>
          </a:p>
        </p:txBody>
      </p:sp>
      <p:sp>
        <p:nvSpPr>
          <p:cNvPr id="3" name="عنصر نائب للمحتوى 2"/>
          <p:cNvSpPr>
            <a:spLocks noGrp="1"/>
          </p:cNvSpPr>
          <p:nvPr>
            <p:ph idx="1"/>
          </p:nvPr>
        </p:nvSpPr>
        <p:spPr/>
        <p:txBody>
          <a:bodyPr rtlCol="1">
            <a:normAutofit fontScale="92500"/>
          </a:bodyPr>
          <a:lstStyle/>
          <a:p>
            <a:pPr algn="l" fontAlgn="auto">
              <a:spcAft>
                <a:spcPts val="0"/>
              </a:spcAft>
              <a:buFont typeface="Arial" pitchFamily="34" charset="0"/>
              <a:buNone/>
              <a:defRPr/>
            </a:pPr>
            <a:r>
              <a:rPr lang="en-US" b="1" i="1" dirty="0" err="1" smtClean="0"/>
              <a:t>Nitrazine</a:t>
            </a:r>
            <a:r>
              <a:rPr lang="en-US" b="1" i="1" dirty="0" smtClean="0"/>
              <a:t> test </a:t>
            </a:r>
          </a:p>
          <a:p>
            <a:pPr algn="l" fontAlgn="auto">
              <a:spcAft>
                <a:spcPts val="0"/>
              </a:spcAft>
              <a:buFont typeface="Arial" pitchFamily="34" charset="0"/>
              <a:buNone/>
              <a:defRPr/>
            </a:pPr>
            <a:r>
              <a:rPr lang="en-US" dirty="0" smtClean="0"/>
              <a:t>The pH of the vaginal secretions is generally 4.5–6.0, whereas amniotic fluid usually has a pH of 7.1–7.3. </a:t>
            </a:r>
          </a:p>
          <a:p>
            <a:pPr algn="l" fontAlgn="auto">
              <a:spcAft>
                <a:spcPts val="0"/>
              </a:spcAft>
              <a:buFont typeface="Arial" pitchFamily="34" charset="0"/>
              <a:buNone/>
              <a:defRPr/>
            </a:pPr>
            <a:r>
              <a:rPr lang="en-US" dirty="0" smtClean="0"/>
              <a:t>False-positive results may occur in the presence of blood or semen contamination, alkaline antiseptics, or bacterial </a:t>
            </a:r>
            <a:r>
              <a:rPr lang="en-US" dirty="0" err="1" smtClean="0"/>
              <a:t>vaginosis</a:t>
            </a:r>
            <a:r>
              <a:rPr lang="en-US" dirty="0" smtClean="0"/>
              <a:t>.</a:t>
            </a:r>
          </a:p>
          <a:p>
            <a:pPr algn="l" fontAlgn="auto">
              <a:spcAft>
                <a:spcPts val="0"/>
              </a:spcAft>
              <a:buFont typeface="Arial" pitchFamily="34" charset="0"/>
              <a:buNone/>
              <a:defRPr/>
            </a:pPr>
            <a:r>
              <a:rPr lang="en-US" dirty="0" smtClean="0"/>
              <a:t> Alternatively, false-negative results may occur with prolonged leakage and minimal residual fluid.</a:t>
            </a:r>
            <a:endParaRPr lang="en-US" b="1" i="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عنوان 1"/>
          <p:cNvSpPr>
            <a:spLocks noGrp="1"/>
          </p:cNvSpPr>
          <p:nvPr>
            <p:ph type="title"/>
          </p:nvPr>
        </p:nvSpPr>
        <p:spPr/>
        <p:txBody>
          <a:bodyPr/>
          <a:lstStyle/>
          <a:p>
            <a:r>
              <a:rPr lang="en-US" sz="3200" b="1" smtClean="0">
                <a:cs typeface="Times New Roman" pitchFamily="18" charset="0"/>
              </a:rPr>
              <a:t>Premature Rupture of Membranes (at Term)</a:t>
            </a:r>
            <a:br>
              <a:rPr lang="en-US" sz="3200" b="1" smtClean="0">
                <a:cs typeface="Times New Roman" pitchFamily="18" charset="0"/>
              </a:rPr>
            </a:br>
            <a:r>
              <a:rPr lang="en-US" sz="3200" smtClean="0">
                <a:cs typeface="Times New Roman" pitchFamily="18" charset="0"/>
              </a:rPr>
              <a:t> </a:t>
            </a:r>
          </a:p>
        </p:txBody>
      </p:sp>
      <p:sp>
        <p:nvSpPr>
          <p:cNvPr id="51202" name="عنصر نائب للمحتوى 2"/>
          <p:cNvSpPr>
            <a:spLocks noGrp="1"/>
          </p:cNvSpPr>
          <p:nvPr>
            <p:ph idx="1"/>
          </p:nvPr>
        </p:nvSpPr>
        <p:spPr/>
        <p:txBody>
          <a:bodyPr/>
          <a:lstStyle/>
          <a:p>
            <a:pPr algn="l">
              <a:buFont typeface="Arial" charset="0"/>
              <a:buNone/>
            </a:pPr>
            <a:r>
              <a:rPr lang="en-US" b="1" i="1" smtClean="0">
                <a:cs typeface="Arial" charset="0"/>
              </a:rPr>
              <a:t>Ferning test</a:t>
            </a:r>
          </a:p>
          <a:p>
            <a:pPr algn="l">
              <a:buFont typeface="Arial" charset="0"/>
              <a:buNone/>
            </a:pPr>
            <a:endParaRPr lang="en-US" b="1" i="1" smtClean="0">
              <a:cs typeface="Arial" charset="0"/>
            </a:endParaRPr>
          </a:p>
          <a:p>
            <a:pPr algn="l">
              <a:buFont typeface="Arial" charset="0"/>
              <a:buNone/>
            </a:pPr>
            <a:endParaRPr lang="en-US" b="1" i="1" smtClean="0">
              <a:cs typeface="Arial" charset="0"/>
            </a:endParaRPr>
          </a:p>
        </p:txBody>
      </p:sp>
      <p:pic>
        <p:nvPicPr>
          <p:cNvPr id="51203" name="Picture 2" descr="fern_image 1.jpg (68521 bytes)"/>
          <p:cNvPicPr>
            <a:picLocks noChangeAspect="1" noChangeArrowheads="1"/>
          </p:cNvPicPr>
          <p:nvPr/>
        </p:nvPicPr>
        <p:blipFill>
          <a:blip r:embed="rId2"/>
          <a:srcRect/>
          <a:stretch>
            <a:fillRect/>
          </a:stretch>
        </p:blipFill>
        <p:spPr bwMode="auto">
          <a:xfrm>
            <a:off x="533400" y="2438400"/>
            <a:ext cx="3657600" cy="2590800"/>
          </a:xfrm>
          <a:prstGeom prst="rect">
            <a:avLst/>
          </a:prstGeom>
          <a:noFill/>
          <a:ln w="9525">
            <a:noFill/>
            <a:miter lim="800000"/>
            <a:headEnd/>
            <a:tailEnd/>
          </a:ln>
        </p:spPr>
      </p:pic>
      <p:pic>
        <p:nvPicPr>
          <p:cNvPr id="51204" name="Picture 4" descr="fern_image2.jpg (64154 bytes)"/>
          <p:cNvPicPr>
            <a:picLocks noChangeAspect="1" noChangeArrowheads="1"/>
          </p:cNvPicPr>
          <p:nvPr/>
        </p:nvPicPr>
        <p:blipFill>
          <a:blip r:embed="rId3"/>
          <a:srcRect/>
          <a:stretch>
            <a:fillRect/>
          </a:stretch>
        </p:blipFill>
        <p:spPr bwMode="auto">
          <a:xfrm>
            <a:off x="5105400" y="2438400"/>
            <a:ext cx="3371850" cy="2667000"/>
          </a:xfrm>
          <a:prstGeom prst="rect">
            <a:avLst/>
          </a:prstGeom>
          <a:noFill/>
          <a:ln w="9525">
            <a:noFill/>
            <a:miter lim="800000"/>
            <a:headEnd/>
            <a:tailEnd/>
          </a:ln>
        </p:spPr>
      </p:pic>
      <p:sp>
        <p:nvSpPr>
          <p:cNvPr id="7" name="مستطيل 6"/>
          <p:cNvSpPr/>
          <p:nvPr/>
        </p:nvSpPr>
        <p:spPr>
          <a:xfrm>
            <a:off x="914400" y="53340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dirty="0"/>
              <a:t>Positive </a:t>
            </a:r>
            <a:endParaRPr lang="en-US" dirty="0"/>
          </a:p>
        </p:txBody>
      </p:sp>
      <p:sp>
        <p:nvSpPr>
          <p:cNvPr id="8" name="مستطيل 7"/>
          <p:cNvSpPr/>
          <p:nvPr/>
        </p:nvSpPr>
        <p:spPr>
          <a:xfrm>
            <a:off x="5257800" y="5410200"/>
            <a:ext cx="2971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dirty="0"/>
              <a:t>Negative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عنوان 1"/>
          <p:cNvSpPr>
            <a:spLocks noGrp="1"/>
          </p:cNvSpPr>
          <p:nvPr>
            <p:ph type="title"/>
          </p:nvPr>
        </p:nvSpPr>
        <p:spPr/>
        <p:txBody>
          <a:bodyPr/>
          <a:lstStyle/>
          <a:p>
            <a:r>
              <a:rPr lang="en-US" sz="3200" b="1" smtClean="0">
                <a:cs typeface="Times New Roman" pitchFamily="18" charset="0"/>
              </a:rPr>
              <a:t>Premature Rupture of Membranes (at Term)</a:t>
            </a:r>
            <a:br>
              <a:rPr lang="en-US" sz="3200" b="1" smtClean="0">
                <a:cs typeface="Times New Roman" pitchFamily="18" charset="0"/>
              </a:rPr>
            </a:br>
            <a:r>
              <a:rPr lang="en-US" sz="3200" smtClean="0">
                <a:cs typeface="Times New Roman" pitchFamily="18" charset="0"/>
              </a:rPr>
              <a:t> </a:t>
            </a:r>
          </a:p>
        </p:txBody>
      </p:sp>
      <p:sp>
        <p:nvSpPr>
          <p:cNvPr id="52226" name="عنصر نائب للمحتوى 2"/>
          <p:cNvSpPr>
            <a:spLocks noGrp="1"/>
          </p:cNvSpPr>
          <p:nvPr>
            <p:ph idx="1"/>
          </p:nvPr>
        </p:nvSpPr>
        <p:spPr/>
        <p:txBody>
          <a:bodyPr/>
          <a:lstStyle/>
          <a:p>
            <a:pPr algn="l">
              <a:buFont typeface="Arial" charset="0"/>
              <a:buNone/>
            </a:pPr>
            <a:r>
              <a:rPr lang="ar-SA" b="1" i="1" smtClean="0"/>
              <a:t> </a:t>
            </a:r>
            <a:endParaRPr lang="en-US" b="1" i="1" smtClean="0">
              <a:cs typeface="Arial" charset="0"/>
            </a:endParaRPr>
          </a:p>
        </p:txBody>
      </p:sp>
      <p:pic>
        <p:nvPicPr>
          <p:cNvPr id="52227" name="Picture 4" descr="AmniSure International LLC">
            <a:hlinkClick r:id="rId2"/>
          </p:cNvPr>
          <p:cNvPicPr>
            <a:picLocks noChangeAspect="1" noChangeArrowheads="1"/>
          </p:cNvPicPr>
          <p:nvPr/>
        </p:nvPicPr>
        <p:blipFill>
          <a:blip r:embed="rId3"/>
          <a:srcRect/>
          <a:stretch>
            <a:fillRect/>
          </a:stretch>
        </p:blipFill>
        <p:spPr bwMode="auto">
          <a:xfrm>
            <a:off x="2667000" y="2362200"/>
            <a:ext cx="321945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عنوان 1"/>
          <p:cNvSpPr>
            <a:spLocks noGrp="1"/>
          </p:cNvSpPr>
          <p:nvPr>
            <p:ph type="title"/>
          </p:nvPr>
        </p:nvSpPr>
        <p:spPr/>
        <p:txBody>
          <a:bodyPr/>
          <a:lstStyle/>
          <a:p>
            <a:r>
              <a:rPr lang="en-US" smtClean="0">
                <a:cs typeface="Times New Roman" pitchFamily="18" charset="0"/>
              </a:rPr>
              <a:t>PTL</a:t>
            </a:r>
          </a:p>
        </p:txBody>
      </p:sp>
      <p:sp>
        <p:nvSpPr>
          <p:cNvPr id="16386" name="عنصر نائب للمحتوى 2"/>
          <p:cNvSpPr>
            <a:spLocks noGrp="1"/>
          </p:cNvSpPr>
          <p:nvPr>
            <p:ph idx="1"/>
          </p:nvPr>
        </p:nvSpPr>
        <p:spPr/>
        <p:txBody>
          <a:bodyPr/>
          <a:lstStyle/>
          <a:p>
            <a:pPr algn="l">
              <a:buFont typeface="Arial" charset="0"/>
              <a:buNone/>
            </a:pPr>
            <a:r>
              <a:rPr lang="en-US" smtClean="0">
                <a:cs typeface="Arial" charset="0"/>
              </a:rPr>
              <a:t>Spontaneous Preterm labor  ******</a:t>
            </a:r>
          </a:p>
          <a:p>
            <a:pPr algn="l">
              <a:buFont typeface="Arial" charset="0"/>
              <a:buNone/>
            </a:pPr>
            <a:r>
              <a:rPr lang="en-US" smtClean="0">
                <a:cs typeface="Arial" charset="0"/>
              </a:rPr>
              <a:t>    _ Spontaneous preterm labor accounts for    	40– 50% of all preterm deliveries</a:t>
            </a:r>
          </a:p>
          <a:p>
            <a:pPr algn="l">
              <a:buFont typeface="Arial" charset="0"/>
              <a:buNone/>
            </a:pPr>
            <a:r>
              <a:rPr lang="en-US" smtClean="0">
                <a:cs typeface="Arial" charset="0"/>
              </a:rPr>
              <a:t>     _ preterm premature rupture of membranes(PROM) (25–40%)</a:t>
            </a:r>
          </a:p>
          <a:p>
            <a:pPr algn="l">
              <a:buFont typeface="Arial" charset="0"/>
              <a:buNone/>
            </a:pPr>
            <a:endParaRPr lang="en-US" smtClean="0">
              <a:cs typeface="Arial" charset="0"/>
            </a:endParaRPr>
          </a:p>
          <a:p>
            <a:pPr algn="l">
              <a:buFont typeface="Arial" charset="0"/>
              <a:buNone/>
            </a:pPr>
            <a:r>
              <a:rPr lang="ar-SA" smtClean="0"/>
              <a:t>  </a:t>
            </a:r>
            <a:r>
              <a:rPr lang="en-US" smtClean="0">
                <a:cs typeface="Arial" charset="0"/>
              </a:rPr>
              <a:t>(20 –25%).</a:t>
            </a:r>
            <a:r>
              <a:rPr lang="ar-SA" smtClean="0"/>
              <a:t> </a:t>
            </a:r>
            <a:r>
              <a:rPr lang="en-US" smtClean="0">
                <a:cs typeface="Arial" charset="0"/>
              </a:rPr>
              <a:t>Iatrogenic  PTL</a:t>
            </a:r>
          </a:p>
          <a:p>
            <a:pPr algn="l">
              <a:buFont typeface="Arial" charset="0"/>
              <a:buNone/>
            </a:pPr>
            <a:r>
              <a:rPr lang="en-US" smtClean="0">
                <a:cs typeface="Arial" charset="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عنوان 3"/>
          <p:cNvSpPr>
            <a:spLocks noGrp="1"/>
          </p:cNvSpPr>
          <p:nvPr>
            <p:ph type="title"/>
          </p:nvPr>
        </p:nvSpPr>
        <p:spPr/>
        <p:txBody>
          <a:bodyPr/>
          <a:lstStyle/>
          <a:p>
            <a:endParaRPr lang="en-US" smtClean="0">
              <a:cs typeface="Times New Roman" pitchFamily="18" charset="0"/>
            </a:endParaRPr>
          </a:p>
        </p:txBody>
      </p:sp>
      <p:sp>
        <p:nvSpPr>
          <p:cNvPr id="5" name="عنصر نائب للمحتوى 4"/>
          <p:cNvSpPr>
            <a:spLocks noGrp="1"/>
          </p:cNvSpPr>
          <p:nvPr>
            <p:ph idx="1"/>
          </p:nvPr>
        </p:nvSpPr>
        <p:spPr/>
        <p:txBody>
          <a:bodyPr rtlCol="1">
            <a:normAutofit fontScale="47500" lnSpcReduction="20000"/>
          </a:bodyPr>
          <a:lstStyle/>
          <a:p>
            <a:pPr algn="l" fontAlgn="auto">
              <a:spcAft>
                <a:spcPts val="0"/>
              </a:spcAft>
              <a:buFont typeface="Arial" pitchFamily="34" charset="0"/>
              <a:buNone/>
              <a:defRPr/>
            </a:pPr>
            <a:r>
              <a:rPr lang="en-US" dirty="0" smtClean="0"/>
              <a:t>“Recent data suggest that newer noninvasive tests such as the </a:t>
            </a:r>
            <a:r>
              <a:rPr lang="en-US" dirty="0" err="1" smtClean="0"/>
              <a:t>AmniSure</a:t>
            </a:r>
            <a:r>
              <a:rPr lang="en-US" dirty="0" smtClean="0"/>
              <a:t> ROM test may replace traditional clinical tests (</a:t>
            </a:r>
            <a:r>
              <a:rPr lang="en-US" dirty="0" err="1" smtClean="0"/>
              <a:t>nitrazine</a:t>
            </a:r>
            <a:r>
              <a:rPr lang="en-US" dirty="0" smtClean="0"/>
              <a:t>, pooling, and </a:t>
            </a:r>
            <a:r>
              <a:rPr lang="en-US" dirty="0" err="1" smtClean="0"/>
              <a:t>ferning</a:t>
            </a:r>
            <a:r>
              <a:rPr lang="en-US" dirty="0" smtClean="0"/>
              <a:t>) and </a:t>
            </a:r>
            <a:r>
              <a:rPr lang="en-US" dirty="0" err="1" smtClean="0"/>
              <a:t>amnio</a:t>
            </a:r>
            <a:r>
              <a:rPr lang="en-US" dirty="0" smtClean="0"/>
              <a:t>-dye tests in the diagnosis of preterm PROM.”</a:t>
            </a:r>
            <a:br>
              <a:rPr lang="en-US" dirty="0" smtClean="0"/>
            </a:br>
            <a:r>
              <a:rPr lang="en-US" b="1" i="1" dirty="0" smtClean="0"/>
              <a:t>Reviews In Obstetrics &amp; Gynecology, Winter 2008.  </a:t>
            </a:r>
            <a:r>
              <a:rPr lang="en-US" b="1" i="1" dirty="0" err="1" smtClean="0"/>
              <a:t>Caughey</a:t>
            </a:r>
            <a:r>
              <a:rPr lang="en-US" b="1" i="1" dirty="0" smtClean="0"/>
              <a:t>, AB, et al</a:t>
            </a:r>
            <a:endParaRPr lang="en-US" dirty="0" smtClean="0"/>
          </a:p>
          <a:p>
            <a:pPr algn="l" fontAlgn="auto">
              <a:spcAft>
                <a:spcPts val="0"/>
              </a:spcAft>
              <a:buFont typeface="Arial" pitchFamily="34" charset="0"/>
              <a:buNone/>
              <a:defRPr/>
            </a:pPr>
            <a:endParaRPr lang="en-US" dirty="0" smtClean="0"/>
          </a:p>
          <a:p>
            <a:pPr algn="l" fontAlgn="auto">
              <a:spcAft>
                <a:spcPts val="0"/>
              </a:spcAft>
              <a:buFont typeface="Arial" pitchFamily="34" charset="0"/>
              <a:buNone/>
              <a:defRPr/>
            </a:pPr>
            <a:endParaRPr lang="en-US" dirty="0" smtClean="0"/>
          </a:p>
          <a:p>
            <a:pPr algn="l" fontAlgn="auto">
              <a:spcAft>
                <a:spcPts val="0"/>
              </a:spcAft>
              <a:buFont typeface="Arial" pitchFamily="34" charset="0"/>
              <a:buNone/>
              <a:defRPr/>
            </a:pPr>
            <a:r>
              <a:rPr lang="en-US" dirty="0" smtClean="0"/>
              <a:t>“</a:t>
            </a:r>
            <a:r>
              <a:rPr lang="en-US" dirty="0" err="1" smtClean="0"/>
              <a:t>AmniSure</a:t>
            </a:r>
            <a:r>
              <a:rPr lang="en-US" dirty="0" smtClean="0"/>
              <a:t>® does not require the speculum examination used routinely for evaluation for ROM, and can </a:t>
            </a:r>
            <a:br>
              <a:rPr lang="en-US" dirty="0" smtClean="0"/>
            </a:br>
            <a:r>
              <a:rPr lang="en-US" dirty="0" smtClean="0"/>
              <a:t>serve as one test that covers the entire spectrum of diagnostic necessity—from simple cases where confirmatory diagnosis is needed to the most difficult cases where no visible leakage of amniotic fluid is </a:t>
            </a:r>
            <a:br>
              <a:rPr lang="en-US" dirty="0" smtClean="0"/>
            </a:br>
            <a:r>
              <a:rPr lang="en-US" dirty="0" smtClean="0"/>
              <a:t>evident or detectable by standard methods (sub-clinical rupture)."</a:t>
            </a:r>
            <a:br>
              <a:rPr lang="en-US" dirty="0" smtClean="0"/>
            </a:br>
            <a:r>
              <a:rPr lang="en-US" b="1" i="1" dirty="0" smtClean="0"/>
              <a:t>American Journal of </a:t>
            </a:r>
            <a:r>
              <a:rPr lang="en-US" b="1" i="1" dirty="0" err="1" smtClean="0"/>
              <a:t>Perinatology</a:t>
            </a:r>
            <a:r>
              <a:rPr lang="en-US" b="1" i="1" dirty="0" smtClean="0"/>
              <a:t>, June 2005. Larry Cousins et al</a:t>
            </a:r>
            <a:r>
              <a:rPr lang="en-US" dirty="0" smtClean="0"/>
              <a:t/>
            </a:r>
            <a:br>
              <a:rPr lang="en-US" dirty="0" smtClean="0"/>
            </a:br>
            <a:r>
              <a:rPr lang="en-US" dirty="0" smtClean="0"/>
              <a:t/>
            </a:r>
            <a:br>
              <a:rPr lang="en-US" dirty="0" smtClean="0"/>
            </a:br>
            <a:endParaRPr lang="en-US" dirty="0" smtClean="0"/>
          </a:p>
          <a:p>
            <a:pPr algn="l" fontAlgn="auto">
              <a:spcAft>
                <a:spcPts val="0"/>
              </a:spcAft>
              <a:buFont typeface="Arial" pitchFamily="34" charset="0"/>
              <a:buNone/>
              <a:defRPr/>
            </a:pPr>
            <a:r>
              <a:rPr lang="en-US" dirty="0" smtClean="0"/>
              <a:t>“In conclusion, </a:t>
            </a:r>
            <a:r>
              <a:rPr lang="en-US" sz="4200" dirty="0" smtClean="0">
                <a:solidFill>
                  <a:srgbClr val="FF0000"/>
                </a:solidFill>
              </a:rPr>
              <a:t>the placental alpha-</a:t>
            </a:r>
            <a:r>
              <a:rPr lang="en-US" sz="4200" dirty="0" err="1" smtClean="0">
                <a:solidFill>
                  <a:srgbClr val="FF0000"/>
                </a:solidFill>
              </a:rPr>
              <a:t>microglobulin</a:t>
            </a:r>
            <a:r>
              <a:rPr lang="en-US" sz="4200" dirty="0" smtClean="0">
                <a:solidFill>
                  <a:srgbClr val="FF0000"/>
                </a:solidFill>
              </a:rPr>
              <a:t>-- 1 immunoassay</a:t>
            </a:r>
            <a:r>
              <a:rPr lang="en-US" dirty="0" smtClean="0">
                <a:solidFill>
                  <a:srgbClr val="FF0000"/>
                </a:solidFill>
              </a:rPr>
              <a:t> </a:t>
            </a:r>
            <a:r>
              <a:rPr lang="en-US" dirty="0" smtClean="0"/>
              <a:t>[i.e., </a:t>
            </a:r>
            <a:r>
              <a:rPr lang="en-US" dirty="0" err="1" smtClean="0"/>
              <a:t>AmniSure</a:t>
            </a:r>
            <a:r>
              <a:rPr lang="en-US" dirty="0" smtClean="0"/>
              <a:t>®] is a rapid and accurate method for confirming the diagnosis of ROM. Moreover, its performance appears to be superior to conventional clinical assessment (pooling, </a:t>
            </a:r>
            <a:r>
              <a:rPr lang="en-US" dirty="0" err="1" smtClean="0"/>
              <a:t>nitrazine</a:t>
            </a:r>
            <a:r>
              <a:rPr lang="en-US" dirty="0" smtClean="0"/>
              <a:t>, </a:t>
            </a:r>
            <a:r>
              <a:rPr lang="en-US" dirty="0" err="1" smtClean="0"/>
              <a:t>ferning</a:t>
            </a:r>
            <a:r>
              <a:rPr lang="en-US" dirty="0" smtClean="0"/>
              <a:t>) and the </a:t>
            </a:r>
            <a:r>
              <a:rPr lang="en-US" dirty="0" err="1" smtClean="0"/>
              <a:t>nitrazine</a:t>
            </a:r>
            <a:r>
              <a:rPr lang="en-US" dirty="0" smtClean="0"/>
              <a:t> test alone." </a:t>
            </a:r>
            <a:br>
              <a:rPr lang="en-US" dirty="0" smtClean="0"/>
            </a:br>
            <a:r>
              <a:rPr lang="en-US" b="1" i="1" dirty="0" smtClean="0"/>
              <a:t>Journal of Obstetrics and Gynecology, March 2007, Lee et al</a:t>
            </a:r>
            <a:endParaRPr lang="en-US" dirty="0" smtClean="0"/>
          </a:p>
          <a:p>
            <a:pPr algn="l" fontAlgn="auto">
              <a:spcAft>
                <a:spcPts val="0"/>
              </a:spcAft>
              <a:buFont typeface="Arial" pitchFamily="34" charset="0"/>
              <a:buNone/>
              <a:defRPr/>
            </a:pPr>
            <a:r>
              <a:rPr lang="en-US" dirty="0" smtClean="0"/>
              <a:t> </a:t>
            </a:r>
          </a:p>
          <a:p>
            <a:pPr algn="l" fontAlgn="auto">
              <a:spcAft>
                <a:spcPts val="0"/>
              </a:spcAft>
              <a:buFont typeface="Arial" pitchFamily="34" charset="0"/>
              <a:buNone/>
              <a:defRPr/>
            </a:pPr>
            <a:endParaRPr lang="en-US" dirty="0"/>
          </a:p>
        </p:txBody>
      </p:sp>
      <p:pic>
        <p:nvPicPr>
          <p:cNvPr id="53251" name="Picture 4" descr="AmniSure International LLC">
            <a:hlinkClick r:id="rId2"/>
          </p:cNvPr>
          <p:cNvPicPr>
            <a:picLocks noChangeAspect="1" noChangeArrowheads="1"/>
          </p:cNvPicPr>
          <p:nvPr/>
        </p:nvPicPr>
        <p:blipFill>
          <a:blip r:embed="rId3"/>
          <a:srcRect/>
          <a:stretch>
            <a:fillRect/>
          </a:stretch>
        </p:blipFill>
        <p:spPr bwMode="auto">
          <a:xfrm>
            <a:off x="1828800" y="304800"/>
            <a:ext cx="54102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عنوان 1"/>
          <p:cNvSpPr>
            <a:spLocks noGrp="1"/>
          </p:cNvSpPr>
          <p:nvPr>
            <p:ph type="title"/>
          </p:nvPr>
        </p:nvSpPr>
        <p:spPr/>
        <p:txBody>
          <a:bodyPr/>
          <a:lstStyle/>
          <a:p>
            <a:r>
              <a:rPr lang="en-US" sz="3200" b="1" smtClean="0">
                <a:cs typeface="Times New Roman" pitchFamily="18" charset="0"/>
              </a:rPr>
              <a:t>Premature Rupture of Membranes (at Term)</a:t>
            </a:r>
            <a:br>
              <a:rPr lang="en-US" sz="3200" b="1" smtClean="0">
                <a:cs typeface="Times New Roman" pitchFamily="18" charset="0"/>
              </a:rPr>
            </a:br>
            <a:r>
              <a:rPr lang="en-US" sz="3200" smtClean="0">
                <a:cs typeface="Times New Roman" pitchFamily="18" charset="0"/>
              </a:rPr>
              <a:t> </a:t>
            </a:r>
          </a:p>
        </p:txBody>
      </p:sp>
      <p:sp>
        <p:nvSpPr>
          <p:cNvPr id="3" name="عنصر نائب للمحتوى 2"/>
          <p:cNvSpPr>
            <a:spLocks noGrp="1"/>
          </p:cNvSpPr>
          <p:nvPr>
            <p:ph idx="1"/>
          </p:nvPr>
        </p:nvSpPr>
        <p:spPr/>
        <p:txBody>
          <a:bodyPr rtlCol="1">
            <a:normAutofit fontScale="85000" lnSpcReduction="10000"/>
          </a:bodyPr>
          <a:lstStyle/>
          <a:p>
            <a:pPr algn="l" fontAlgn="auto">
              <a:spcAft>
                <a:spcPts val="0"/>
              </a:spcAft>
              <a:buFont typeface="Arial" pitchFamily="34" charset="0"/>
              <a:buNone/>
              <a:defRPr/>
            </a:pPr>
            <a:r>
              <a:rPr lang="en-US" b="1" i="1" dirty="0" smtClean="0"/>
              <a:t>Management </a:t>
            </a:r>
          </a:p>
          <a:p>
            <a:pPr algn="l" fontAlgn="auto">
              <a:spcAft>
                <a:spcPts val="0"/>
              </a:spcAft>
              <a:buFont typeface="Arial" pitchFamily="34" charset="0"/>
              <a:buNone/>
              <a:defRPr/>
            </a:pPr>
            <a:r>
              <a:rPr lang="en-US" dirty="0" smtClean="0"/>
              <a:t>Most patients (90%) enter spontaneous labor within 24 hours when they experience ROM at term</a:t>
            </a:r>
          </a:p>
          <a:p>
            <a:pPr algn="l" fontAlgn="auto">
              <a:spcAft>
                <a:spcPts val="0"/>
              </a:spcAft>
              <a:buFont typeface="Arial" pitchFamily="34" charset="0"/>
              <a:buNone/>
              <a:defRPr/>
            </a:pPr>
            <a:r>
              <a:rPr lang="en-US" dirty="0" smtClean="0"/>
              <a:t>At term, infection remains the most serious complication associated with PROM for the mother and the neonate. The risk of </a:t>
            </a:r>
            <a:r>
              <a:rPr lang="en-US" dirty="0" err="1" smtClean="0"/>
              <a:t>chorioamnionitis</a:t>
            </a:r>
            <a:r>
              <a:rPr lang="en-US" dirty="0" smtClean="0"/>
              <a:t> with term PROM has been reported to be less than 10% and to increase to 40% after 24 hours of PROM.</a:t>
            </a:r>
            <a:r>
              <a:rPr lang="en-US" baseline="30000" dirty="0" smtClean="0"/>
              <a:t> </a:t>
            </a:r>
          </a:p>
          <a:p>
            <a:pPr algn="l" fontAlgn="auto">
              <a:spcAft>
                <a:spcPts val="0"/>
              </a:spcAft>
              <a:buFont typeface="Arial" pitchFamily="34" charset="0"/>
              <a:buNone/>
              <a:defRPr/>
            </a:pPr>
            <a:r>
              <a:rPr lang="en-US" baseline="30000" dirty="0" smtClean="0"/>
              <a:t> </a:t>
            </a:r>
            <a:r>
              <a:rPr lang="en-US" dirty="0" smtClean="0"/>
              <a:t>This points out the importance of appropriate management strategies for PROM at term.</a:t>
            </a:r>
            <a:r>
              <a:rPr lang="en-US" b="1" i="1" dirty="0" smtClean="0"/>
              <a:t> </a:t>
            </a:r>
          </a:p>
          <a:p>
            <a:pPr algn="l" fontAlgn="auto">
              <a:spcAft>
                <a:spcPts val="0"/>
              </a:spcAft>
              <a:buFont typeface="Arial" pitchFamily="34" charset="0"/>
              <a:buNone/>
              <a:defRPr/>
            </a:pPr>
            <a:r>
              <a:rPr lang="en-US" b="1" i="1" dirty="0" smtClean="0"/>
              <a:t> </a:t>
            </a:r>
            <a:endParaRPr lang="en-US" b="1" i="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عنوان 1"/>
          <p:cNvSpPr>
            <a:spLocks noGrp="1"/>
          </p:cNvSpPr>
          <p:nvPr>
            <p:ph type="title"/>
          </p:nvPr>
        </p:nvSpPr>
        <p:spPr/>
        <p:txBody>
          <a:bodyPr/>
          <a:lstStyle/>
          <a:p>
            <a:r>
              <a:rPr lang="en-US" sz="3200" b="1" smtClean="0">
                <a:cs typeface="Times New Roman" pitchFamily="18" charset="0"/>
              </a:rPr>
              <a:t>Premature Rupture of Membranes (at Term)</a:t>
            </a:r>
            <a:br>
              <a:rPr lang="en-US" sz="3200" b="1" smtClean="0">
                <a:cs typeface="Times New Roman" pitchFamily="18" charset="0"/>
              </a:rPr>
            </a:br>
            <a:r>
              <a:rPr lang="en-US" sz="3200" smtClean="0">
                <a:cs typeface="Times New Roman" pitchFamily="18" charset="0"/>
              </a:rPr>
              <a:t> </a:t>
            </a:r>
          </a:p>
        </p:txBody>
      </p:sp>
      <p:sp>
        <p:nvSpPr>
          <p:cNvPr id="55298" name="عنصر نائب للمحتوى 2"/>
          <p:cNvSpPr>
            <a:spLocks noGrp="1"/>
          </p:cNvSpPr>
          <p:nvPr>
            <p:ph idx="1"/>
          </p:nvPr>
        </p:nvSpPr>
        <p:spPr/>
        <p:txBody>
          <a:bodyPr/>
          <a:lstStyle/>
          <a:p>
            <a:pPr algn="l">
              <a:buFont typeface="Arial" charset="0"/>
              <a:buNone/>
            </a:pPr>
            <a:r>
              <a:rPr lang="en-US" b="1" i="1" smtClean="0">
                <a:cs typeface="Arial" charset="0"/>
              </a:rPr>
              <a:t>Management</a:t>
            </a:r>
          </a:p>
          <a:p>
            <a:pPr algn="l">
              <a:buFont typeface="Arial" charset="0"/>
              <a:buNone/>
            </a:pPr>
            <a:r>
              <a:rPr lang="en-US" smtClean="0">
                <a:cs typeface="Arial" charset="0"/>
              </a:rPr>
              <a:t>expectant management and waiting for spontaneous labor may be considered in selected patients for the first 12-24 hours if a patient desires expectant management. </a:t>
            </a:r>
          </a:p>
          <a:p>
            <a:pPr algn="l">
              <a:buFont typeface="Arial" charset="0"/>
              <a:buNone/>
            </a:pPr>
            <a:r>
              <a:rPr lang="en-US" smtClean="0">
                <a:cs typeface="Arial" charset="0"/>
              </a:rPr>
              <a:t>The use of expectant management after the first 24 hours is questionable.</a:t>
            </a:r>
          </a:p>
          <a:p>
            <a:pPr algn="l">
              <a:buFont typeface="Arial" charset="0"/>
              <a:buNone/>
            </a:pPr>
            <a:r>
              <a:rPr lang="en-US" smtClean="0">
                <a:cs typeface="Arial" charset="0"/>
              </a:rPr>
              <a:t>Induction of labor after 24 hours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56322" name="عنصر نائب للمحتوى 2"/>
          <p:cNvSpPr>
            <a:spLocks noGrp="1"/>
          </p:cNvSpPr>
          <p:nvPr>
            <p:ph idx="1"/>
          </p:nvPr>
        </p:nvSpPr>
        <p:spPr/>
        <p:txBody>
          <a:bodyPr/>
          <a:lstStyle/>
          <a:p>
            <a:pPr algn="l">
              <a:buFont typeface="Arial" charset="0"/>
              <a:buNone/>
            </a:pPr>
            <a:r>
              <a:rPr lang="en-US" smtClean="0">
                <a:cs typeface="Arial" charset="0"/>
              </a:rPr>
              <a:t>(PPROM) occurring from 24-37 weeks' gestation is far more difficult to manage than premature rupture of membranes (PROM) at term</a:t>
            </a:r>
          </a:p>
          <a:p>
            <a:pPr algn="l">
              <a:buFont typeface="Arial" charset="0"/>
              <a:buNone/>
            </a:pPr>
            <a:endParaRPr lang="en-US" smtClean="0">
              <a:cs typeface="Arial" charset="0"/>
            </a:endParaRPr>
          </a:p>
          <a:p>
            <a:pPr algn="l">
              <a:buFont typeface="Arial" charset="0"/>
              <a:buNone/>
            </a:pPr>
            <a:r>
              <a:rPr lang="en-US" smtClean="0">
                <a:cs typeface="Arial" charset="0"/>
              </a:rPr>
              <a:t>Prematurity is the principal risk to the fetus, while infection morbidity and its complications are the primary maternal risk</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92500" lnSpcReduction="20000"/>
          </a:bodyPr>
          <a:lstStyle/>
          <a:p>
            <a:pPr algn="l" fontAlgn="auto">
              <a:spcAft>
                <a:spcPts val="0"/>
              </a:spcAft>
              <a:buFont typeface="Arial" pitchFamily="34" charset="0"/>
              <a:buNone/>
              <a:defRPr/>
            </a:pPr>
            <a:r>
              <a:rPr lang="en-US" dirty="0" smtClean="0"/>
              <a:t>The vast majority of women proceed to active labor and deliver soon after PPROM. </a:t>
            </a:r>
          </a:p>
          <a:p>
            <a:pPr algn="l" fontAlgn="auto">
              <a:spcAft>
                <a:spcPts val="0"/>
              </a:spcAft>
              <a:buFont typeface="Arial" pitchFamily="34" charset="0"/>
              <a:buNone/>
              <a:defRPr/>
            </a:pPr>
            <a:r>
              <a:rPr lang="en-US" dirty="0" smtClean="0"/>
              <a:t>With appropriate therapy and conservative management, approximately 50% of all remaining pregnancies deliver each subsequent week after PPROM. </a:t>
            </a:r>
          </a:p>
          <a:p>
            <a:pPr algn="l" fontAlgn="auto">
              <a:spcAft>
                <a:spcPts val="0"/>
              </a:spcAft>
              <a:buFont typeface="Arial" pitchFamily="34" charset="0"/>
              <a:buNone/>
              <a:defRPr/>
            </a:pPr>
            <a:r>
              <a:rPr lang="en-US" dirty="0" smtClean="0"/>
              <a:t>Thus, very few women remain pregnant more than 3-4 weeks after PPROM. </a:t>
            </a:r>
          </a:p>
          <a:p>
            <a:pPr algn="l" fontAlgn="auto">
              <a:spcAft>
                <a:spcPts val="0"/>
              </a:spcAft>
              <a:buFont typeface="Arial" pitchFamily="34" charset="0"/>
              <a:buNone/>
              <a:defRPr/>
            </a:pPr>
            <a:r>
              <a:rPr lang="en-US" dirty="0" smtClean="0"/>
              <a:t>This is important information to give the woman considering expectant management remote from viability</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58370" name="عنصر نائب للمحتوى 2"/>
          <p:cNvSpPr>
            <a:spLocks noGrp="1"/>
          </p:cNvSpPr>
          <p:nvPr>
            <p:ph idx="1"/>
          </p:nvPr>
        </p:nvSpPr>
        <p:spPr/>
        <p:txBody>
          <a:bodyPr/>
          <a:lstStyle/>
          <a:p>
            <a:pPr algn="l">
              <a:buFont typeface="Arial" charset="0"/>
              <a:buNone/>
            </a:pPr>
            <a:r>
              <a:rPr lang="en-US" smtClean="0">
                <a:cs typeface="Arial" charset="0"/>
              </a:rPr>
              <a:t>Spontaneous sealing of the membranes does occur occasionally (&lt;10% of all cases), mostly after PPROM that has occurred subsequent to amniocentesis; however, this is the exception rather than the rule.</a:t>
            </a:r>
          </a:p>
          <a:p>
            <a:pPr algn="l">
              <a:buFont typeface="Arial" charset="0"/>
              <a:buNone/>
            </a:pPr>
            <a:endParaRPr lang="en-US" smtClean="0">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59394" name="عنصر نائب للمحتوى 2"/>
          <p:cNvSpPr>
            <a:spLocks noGrp="1"/>
          </p:cNvSpPr>
          <p:nvPr>
            <p:ph idx="1"/>
          </p:nvPr>
        </p:nvSpPr>
        <p:spPr/>
        <p:txBody>
          <a:bodyPr/>
          <a:lstStyle/>
          <a:p>
            <a:pPr algn="l">
              <a:buFont typeface="Arial" charset="0"/>
              <a:buNone/>
            </a:pPr>
            <a:r>
              <a:rPr lang="en-US" b="1" i="1" smtClean="0">
                <a:cs typeface="Arial" charset="0"/>
              </a:rPr>
              <a:t>Management of PPROM</a:t>
            </a:r>
          </a:p>
          <a:p>
            <a:pPr algn="l">
              <a:buFont typeface="Arial" charset="0"/>
              <a:buNone/>
            </a:pPr>
            <a:r>
              <a:rPr lang="en-US" smtClean="0">
                <a:cs typeface="Arial" charset="0"/>
              </a:rPr>
              <a:t>The initial evaluation of premature preterm rupture of membranes (PPROM) should include a sterile speculum examination to document ROM.</a:t>
            </a:r>
          </a:p>
          <a:p>
            <a:pPr algn="l">
              <a:buFont typeface="Arial" charset="0"/>
              <a:buNone/>
            </a:pPr>
            <a:r>
              <a:rPr lang="en-US" smtClean="0">
                <a:cs typeface="Arial" charset="0"/>
              </a:rPr>
              <a:t>Avoid digital examination</a:t>
            </a:r>
          </a:p>
          <a:p>
            <a:pPr algn="l">
              <a:buFont typeface="Arial" charset="0"/>
              <a:buNone/>
            </a:pPr>
            <a:r>
              <a:rPr lang="en-US" smtClean="0">
                <a:cs typeface="Arial" charset="0"/>
              </a:rPr>
              <a:t>Admission </a:t>
            </a:r>
          </a:p>
          <a:p>
            <a:pPr algn="l">
              <a:buFont typeface="Arial" charset="0"/>
              <a:buNone/>
            </a:pPr>
            <a:r>
              <a:rPr lang="en-US" smtClean="0">
                <a:cs typeface="Arial" charset="0"/>
              </a:rPr>
              <a:t>Bed rest</a:t>
            </a:r>
          </a:p>
          <a:p>
            <a:pPr algn="l">
              <a:buFont typeface="Arial" charset="0"/>
              <a:buNone/>
            </a:pPr>
            <a:endParaRPr lang="en-US" smtClean="0">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70000" lnSpcReduction="20000"/>
          </a:bodyPr>
          <a:lstStyle/>
          <a:p>
            <a:pPr algn="l" fontAlgn="auto">
              <a:spcAft>
                <a:spcPts val="0"/>
              </a:spcAft>
              <a:buFont typeface="Arial" pitchFamily="34" charset="0"/>
              <a:buNone/>
              <a:defRPr/>
            </a:pPr>
            <a:r>
              <a:rPr lang="en-US" b="1" i="1" dirty="0" smtClean="0"/>
              <a:t>Management of PPROM</a:t>
            </a:r>
          </a:p>
          <a:p>
            <a:pPr algn="l" fontAlgn="auto">
              <a:spcAft>
                <a:spcPts val="0"/>
              </a:spcAft>
              <a:buFont typeface="Arial" pitchFamily="34" charset="0"/>
              <a:buNone/>
              <a:defRPr/>
            </a:pPr>
            <a:r>
              <a:rPr lang="en-US" dirty="0" smtClean="0"/>
              <a:t>In certain circumstances, immediate delivery of the fetus with PPROM is indicated. These circumstances include </a:t>
            </a:r>
          </a:p>
          <a:p>
            <a:pPr algn="l" fontAlgn="auto">
              <a:spcAft>
                <a:spcPts val="0"/>
              </a:spcAft>
              <a:buFont typeface="Arial" pitchFamily="34" charset="0"/>
              <a:buNone/>
              <a:defRPr/>
            </a:pPr>
            <a:r>
              <a:rPr lang="en-US" dirty="0" smtClean="0"/>
              <a:t>*</a:t>
            </a:r>
            <a:r>
              <a:rPr lang="en-US" dirty="0" err="1" smtClean="0"/>
              <a:t>chorioamnionitis</a:t>
            </a:r>
            <a:r>
              <a:rPr lang="en-US" dirty="0" smtClean="0"/>
              <a:t>  </a:t>
            </a:r>
          </a:p>
          <a:p>
            <a:pPr algn="l" fontAlgn="auto">
              <a:spcAft>
                <a:spcPts val="0"/>
              </a:spcAft>
              <a:buFont typeface="Arial" pitchFamily="34" charset="0"/>
              <a:buNone/>
              <a:defRPr/>
            </a:pPr>
            <a:r>
              <a:rPr lang="en-US" dirty="0" smtClean="0"/>
              <a:t>*advanced labor </a:t>
            </a:r>
          </a:p>
          <a:p>
            <a:pPr algn="l" fontAlgn="auto">
              <a:spcAft>
                <a:spcPts val="0"/>
              </a:spcAft>
              <a:buFont typeface="Arial" pitchFamily="34" charset="0"/>
              <a:buNone/>
              <a:defRPr/>
            </a:pPr>
            <a:r>
              <a:rPr lang="en-US" dirty="0" smtClean="0"/>
              <a:t>*fetal distress  </a:t>
            </a:r>
          </a:p>
          <a:p>
            <a:pPr algn="l" fontAlgn="auto">
              <a:spcAft>
                <a:spcPts val="0"/>
              </a:spcAft>
              <a:buFont typeface="Arial" pitchFamily="34" charset="0"/>
              <a:buNone/>
              <a:defRPr/>
            </a:pPr>
            <a:r>
              <a:rPr lang="en-US" dirty="0" smtClean="0"/>
              <a:t>* placental abruption  </a:t>
            </a:r>
          </a:p>
          <a:p>
            <a:pPr algn="l" fontAlgn="auto">
              <a:spcAft>
                <a:spcPts val="0"/>
              </a:spcAft>
              <a:buFont typeface="Arial" pitchFamily="34" charset="0"/>
              <a:buNone/>
              <a:defRPr/>
            </a:pPr>
            <a:r>
              <a:rPr lang="en-US" dirty="0" smtClean="0"/>
              <a:t>*</a:t>
            </a:r>
            <a:r>
              <a:rPr lang="en-US" dirty="0" err="1" smtClean="0"/>
              <a:t>nonreassuring</a:t>
            </a:r>
            <a:r>
              <a:rPr lang="en-US" dirty="0" smtClean="0"/>
              <a:t> fetal surveillance  </a:t>
            </a:r>
          </a:p>
          <a:p>
            <a:pPr algn="l" fontAlgn="auto">
              <a:spcAft>
                <a:spcPts val="0"/>
              </a:spcAft>
              <a:buFont typeface="Arial" pitchFamily="34" charset="0"/>
              <a:buNone/>
              <a:defRPr/>
            </a:pPr>
            <a:r>
              <a:rPr lang="en-US" dirty="0" smtClean="0"/>
              <a:t>*If fetal lung maturity has been documented by either amniocentesis     or collection of vaginal fluid, delivery should be facilitated. </a:t>
            </a:r>
          </a:p>
          <a:p>
            <a:pPr algn="l" fontAlgn="auto">
              <a:spcAft>
                <a:spcPts val="0"/>
              </a:spcAft>
              <a:buFont typeface="Arial" pitchFamily="34" charset="0"/>
              <a:buNone/>
              <a:defRPr/>
            </a:pPr>
            <a:r>
              <a:rPr lang="en-US" dirty="0" smtClean="0"/>
              <a:t>*In a </a:t>
            </a:r>
            <a:r>
              <a:rPr lang="en-US" dirty="0" err="1" smtClean="0"/>
              <a:t>noncephalic</a:t>
            </a:r>
            <a:r>
              <a:rPr lang="en-US" dirty="0" smtClean="0"/>
              <a:t> fetus with advanced cervical dilatation (more than or    equal to 3 cm), the risk of cord </a:t>
            </a:r>
            <a:r>
              <a:rPr lang="en-US" dirty="0" err="1" smtClean="0"/>
              <a:t>prolapse</a:t>
            </a:r>
            <a:r>
              <a:rPr lang="en-US" dirty="0" smtClean="0"/>
              <a:t> may also outweigh the        benefits of expectant management and delivery should be                 considered.</a:t>
            </a:r>
          </a:p>
          <a:p>
            <a:pPr algn="l" fontAlgn="auto">
              <a:spcAft>
                <a:spcPts val="0"/>
              </a:spcAft>
              <a:buFont typeface="Arial" pitchFamily="34" charset="0"/>
              <a:buNone/>
              <a:defRPr/>
            </a:pPr>
            <a:endParaRPr lang="en-US" b="1" i="1" dirty="0" smtClean="0"/>
          </a:p>
          <a:p>
            <a:pPr algn="l"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70000" lnSpcReduction="20000"/>
          </a:bodyPr>
          <a:lstStyle/>
          <a:p>
            <a:pPr algn="l" fontAlgn="auto">
              <a:spcAft>
                <a:spcPts val="0"/>
              </a:spcAft>
              <a:buFont typeface="Arial" pitchFamily="34" charset="0"/>
              <a:buNone/>
              <a:defRPr/>
            </a:pPr>
            <a:r>
              <a:rPr lang="en-US" dirty="0" smtClean="0"/>
              <a:t>If after initial evaluation of the mother and fetus, they are both determined to be clinically stable, expectant management of PPROM may be considered to improve fetal outcome. </a:t>
            </a:r>
          </a:p>
          <a:p>
            <a:pPr algn="l" fontAlgn="auto">
              <a:spcAft>
                <a:spcPts val="0"/>
              </a:spcAft>
              <a:buFont typeface="Arial" pitchFamily="34" charset="0"/>
              <a:buNone/>
              <a:defRPr/>
            </a:pPr>
            <a:r>
              <a:rPr lang="en-US" b="1" i="1" dirty="0" smtClean="0"/>
              <a:t>The primary maternal risk with expectant management of PPROM is infection. </a:t>
            </a:r>
          </a:p>
          <a:p>
            <a:pPr algn="l" fontAlgn="auto">
              <a:spcAft>
                <a:spcPts val="0"/>
              </a:spcAft>
              <a:buFont typeface="Arial" pitchFamily="34" charset="0"/>
              <a:buNone/>
              <a:defRPr/>
            </a:pPr>
            <a:r>
              <a:rPr lang="en-US" b="1" i="1" dirty="0" smtClean="0"/>
              <a:t>This includes </a:t>
            </a:r>
          </a:p>
          <a:p>
            <a:pPr algn="l" fontAlgn="auto">
              <a:spcAft>
                <a:spcPts val="0"/>
              </a:spcAft>
              <a:buFont typeface="Arial" pitchFamily="34" charset="0"/>
              <a:buNone/>
              <a:defRPr/>
            </a:pPr>
            <a:r>
              <a:rPr lang="en-US" dirty="0" err="1" smtClean="0"/>
              <a:t>chorioamnionitis</a:t>
            </a:r>
            <a:r>
              <a:rPr lang="en-US" dirty="0" smtClean="0"/>
              <a:t> (13-60%), </a:t>
            </a:r>
          </a:p>
          <a:p>
            <a:pPr algn="l" fontAlgn="auto">
              <a:spcAft>
                <a:spcPts val="0"/>
              </a:spcAft>
              <a:buFont typeface="Arial" pitchFamily="34" charset="0"/>
              <a:buNone/>
              <a:defRPr/>
            </a:pPr>
            <a:r>
              <a:rPr lang="en-US" dirty="0" err="1" smtClean="0"/>
              <a:t>endometritis</a:t>
            </a:r>
            <a:r>
              <a:rPr lang="en-US" dirty="0" smtClean="0"/>
              <a:t> (2-13%), </a:t>
            </a:r>
          </a:p>
          <a:p>
            <a:pPr algn="l" fontAlgn="auto">
              <a:spcAft>
                <a:spcPts val="0"/>
              </a:spcAft>
              <a:buFont typeface="Arial" pitchFamily="34" charset="0"/>
              <a:buNone/>
              <a:defRPr/>
            </a:pPr>
            <a:r>
              <a:rPr lang="en-US" dirty="0" smtClean="0"/>
              <a:t>sepsis (&lt;1%), </a:t>
            </a:r>
          </a:p>
          <a:p>
            <a:pPr algn="l" fontAlgn="auto">
              <a:spcAft>
                <a:spcPts val="0"/>
              </a:spcAft>
              <a:buFont typeface="Arial" pitchFamily="34" charset="0"/>
              <a:buNone/>
              <a:defRPr/>
            </a:pPr>
            <a:r>
              <a:rPr lang="en-US" dirty="0" smtClean="0"/>
              <a:t>and maternal death (1-2 cases per 1000). </a:t>
            </a:r>
          </a:p>
          <a:p>
            <a:pPr algn="l" fontAlgn="auto">
              <a:spcAft>
                <a:spcPts val="0"/>
              </a:spcAft>
              <a:buFont typeface="Arial" pitchFamily="34" charset="0"/>
              <a:buNone/>
              <a:defRPr/>
            </a:pPr>
            <a:r>
              <a:rPr lang="en-US" dirty="0" smtClean="0"/>
              <a:t>Complications related to the placenta include abruption (4-12%) and retained placenta or postpartum hemorrhage requiring uterine curettage (12%).</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85000" lnSpcReduction="20000"/>
          </a:bodyPr>
          <a:lstStyle/>
          <a:p>
            <a:pPr algn="l" fontAlgn="auto">
              <a:spcAft>
                <a:spcPts val="0"/>
              </a:spcAft>
              <a:buFont typeface="Arial" pitchFamily="34" charset="0"/>
              <a:buNone/>
              <a:defRPr/>
            </a:pPr>
            <a:r>
              <a:rPr lang="en-US" b="1" dirty="0" smtClean="0"/>
              <a:t>Medical Treatment of PPROM</a:t>
            </a:r>
          </a:p>
          <a:p>
            <a:pPr algn="l" fontAlgn="auto">
              <a:spcAft>
                <a:spcPts val="0"/>
              </a:spcAft>
              <a:buFont typeface="Arial" pitchFamily="34" charset="0"/>
              <a:buNone/>
              <a:defRPr/>
            </a:pPr>
            <a:r>
              <a:rPr lang="en-US" dirty="0" smtClean="0"/>
              <a:t>1.</a:t>
            </a:r>
            <a:r>
              <a:rPr lang="en-US" b="1" dirty="0" smtClean="0"/>
              <a:t>Antibiotics</a:t>
            </a:r>
            <a:r>
              <a:rPr lang="en-US" dirty="0" smtClean="0"/>
              <a:t> </a:t>
            </a:r>
          </a:p>
          <a:p>
            <a:pPr algn="l" fontAlgn="auto">
              <a:spcAft>
                <a:spcPts val="0"/>
              </a:spcAft>
              <a:buFont typeface="Arial" pitchFamily="34" charset="0"/>
              <a:buNone/>
              <a:defRPr/>
            </a:pPr>
            <a:r>
              <a:rPr lang="en-US" dirty="0" smtClean="0"/>
              <a:t> Based on current evidence, 7 days of antibiotics, as proposed by the NICHD-MFMU study of PROM, should be the antibiotic regimen used in patients with PPROM who are being managed expectantly.</a:t>
            </a:r>
          </a:p>
          <a:p>
            <a:pPr algn="l" fontAlgn="auto">
              <a:spcAft>
                <a:spcPts val="0"/>
              </a:spcAft>
              <a:buFont typeface="Arial" pitchFamily="34" charset="0"/>
              <a:buNone/>
              <a:defRPr/>
            </a:pPr>
            <a:r>
              <a:rPr lang="en-US" i="1" dirty="0" smtClean="0"/>
              <a:t>NICHD-MFMU</a:t>
            </a:r>
            <a:r>
              <a:rPr lang="en-US" dirty="0" smtClean="0"/>
              <a:t>; </a:t>
            </a:r>
          </a:p>
          <a:p>
            <a:pPr algn="l" fontAlgn="auto">
              <a:spcAft>
                <a:spcPts val="0"/>
              </a:spcAft>
              <a:buFont typeface="Arial" pitchFamily="34" charset="0"/>
              <a:buNone/>
              <a:defRPr/>
            </a:pPr>
            <a:r>
              <a:rPr lang="en-US" dirty="0" err="1" smtClean="0"/>
              <a:t>ampicillin</a:t>
            </a:r>
            <a:r>
              <a:rPr lang="en-US" dirty="0" smtClean="0"/>
              <a:t> 2 g q6h and erythromycin 250 mg q6h. The patients were then placed on oral amoxicillin 250 mg q8h and enteric-coated, erythromycin-base 333 mg q8h to complete a 7-day course of antibiotic therapy</a:t>
            </a:r>
          </a:p>
          <a:p>
            <a:pPr algn="l" fontAlgn="auto">
              <a:spcAft>
                <a:spcPts val="0"/>
              </a:spcAft>
              <a:buFont typeface="Arial" pitchFamily="34" charset="0"/>
              <a:buNone/>
              <a:defRPr/>
            </a:pPr>
            <a:endParaRPr lang="en-US" dirty="0" smtClean="0"/>
          </a:p>
          <a:p>
            <a:pPr algn="l"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عنوان 1"/>
          <p:cNvSpPr>
            <a:spLocks noGrp="1"/>
          </p:cNvSpPr>
          <p:nvPr>
            <p:ph type="title" idx="4294967295"/>
          </p:nvPr>
        </p:nvSpPr>
        <p:spPr>
          <a:xfrm>
            <a:off x="0" y="274638"/>
            <a:ext cx="8229600" cy="1143000"/>
          </a:xfrm>
        </p:spPr>
        <p:txBody>
          <a:bodyPr/>
          <a:lstStyle/>
          <a:p>
            <a:r>
              <a:rPr lang="en-US" smtClean="0">
                <a:cs typeface="Times New Roman" pitchFamily="18" charset="0"/>
              </a:rPr>
              <a:t>Incidence </a:t>
            </a:r>
          </a:p>
        </p:txBody>
      </p:sp>
      <p:sp>
        <p:nvSpPr>
          <p:cNvPr id="17410" name="عنصر نائب للمحتوى 2"/>
          <p:cNvSpPr>
            <a:spLocks noGrp="1"/>
          </p:cNvSpPr>
          <p:nvPr>
            <p:ph idx="4294967295"/>
          </p:nvPr>
        </p:nvSpPr>
        <p:spPr>
          <a:xfrm>
            <a:off x="0" y="1600200"/>
            <a:ext cx="8229600" cy="4525963"/>
          </a:xfrm>
        </p:spPr>
        <p:txBody>
          <a:bodyPr/>
          <a:lstStyle/>
          <a:p>
            <a:pPr algn="l">
              <a:buFont typeface="Arial" charset="0"/>
              <a:buNone/>
            </a:pPr>
            <a:r>
              <a:rPr lang="en-US" smtClean="0">
                <a:cs typeface="Arial" charset="0"/>
              </a:rPr>
              <a:t>In the United States, the preterm delivery rate is approximately 11% </a:t>
            </a:r>
          </a:p>
          <a:p>
            <a:pPr algn="l">
              <a:buFont typeface="Arial" charset="0"/>
              <a:buNone/>
            </a:pPr>
            <a:r>
              <a:rPr lang="en-US" smtClean="0">
                <a:cs typeface="Arial" charset="0"/>
              </a:rPr>
              <a:t>In Europe it varies between 5% and 7%. </a:t>
            </a:r>
          </a:p>
          <a:p>
            <a:pPr algn="l">
              <a:buFont typeface="Arial" charset="0"/>
              <a:buNone/>
            </a:pPr>
            <a:r>
              <a:rPr lang="en-US" smtClean="0">
                <a:cs typeface="Arial" charset="0"/>
              </a:rPr>
              <a:t>In spite of advances in obstetric care, the rate of prematurity has not decreased over the past 40 years. </a:t>
            </a:r>
          </a:p>
          <a:p>
            <a:pPr algn="l">
              <a:buFont typeface="Arial" charset="0"/>
              <a:buNone/>
            </a:pPr>
            <a:r>
              <a:rPr lang="en-US" smtClean="0">
                <a:cs typeface="Arial" charset="0"/>
              </a:rPr>
              <a:t>In fact, in most industrialized countries it has increased slightly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92500"/>
          </a:bodyPr>
          <a:lstStyle/>
          <a:p>
            <a:pPr algn="l" fontAlgn="auto">
              <a:spcAft>
                <a:spcPts val="0"/>
              </a:spcAft>
              <a:buFont typeface="Arial" pitchFamily="34" charset="0"/>
              <a:buNone/>
              <a:defRPr/>
            </a:pPr>
            <a:r>
              <a:rPr lang="en-US" b="1" dirty="0" smtClean="0"/>
              <a:t>Medical Treatment of PPROM</a:t>
            </a:r>
          </a:p>
          <a:p>
            <a:pPr algn="l" fontAlgn="auto">
              <a:spcAft>
                <a:spcPts val="0"/>
              </a:spcAft>
              <a:buFont typeface="Arial" pitchFamily="34" charset="0"/>
              <a:buNone/>
              <a:defRPr/>
            </a:pPr>
            <a:r>
              <a:rPr lang="en-US" dirty="0" smtClean="0"/>
              <a:t>1.</a:t>
            </a:r>
            <a:r>
              <a:rPr lang="en-US" b="1" dirty="0" smtClean="0"/>
              <a:t>Antibiotics</a:t>
            </a:r>
            <a:r>
              <a:rPr lang="en-US" dirty="0" smtClean="0"/>
              <a:t> </a:t>
            </a:r>
          </a:p>
          <a:p>
            <a:pPr algn="l" fontAlgn="auto">
              <a:spcAft>
                <a:spcPts val="0"/>
              </a:spcAft>
              <a:buFont typeface="Arial" pitchFamily="34" charset="0"/>
              <a:buNone/>
              <a:defRPr/>
            </a:pPr>
            <a:r>
              <a:rPr lang="en-US" dirty="0" smtClean="0"/>
              <a:t>The ORACLE trial used erythromycin alone, amoxicillin </a:t>
            </a:r>
            <a:r>
              <a:rPr lang="en-US" dirty="0" err="1" smtClean="0"/>
              <a:t>clavulanic</a:t>
            </a:r>
            <a:r>
              <a:rPr lang="en-US" dirty="0" smtClean="0"/>
              <a:t> acid alone, or amoxicillin </a:t>
            </a:r>
            <a:r>
              <a:rPr lang="en-US" dirty="0" err="1" smtClean="0"/>
              <a:t>clavulanic</a:t>
            </a:r>
            <a:r>
              <a:rPr lang="en-US" dirty="0" smtClean="0"/>
              <a:t> acid in combination with erythromycin</a:t>
            </a:r>
          </a:p>
          <a:p>
            <a:pPr algn="l" fontAlgn="auto">
              <a:spcAft>
                <a:spcPts val="0"/>
              </a:spcAft>
              <a:buFont typeface="Arial" pitchFamily="34" charset="0"/>
              <a:buNone/>
              <a:defRPr/>
            </a:pPr>
            <a:r>
              <a:rPr lang="en-US" dirty="0" smtClean="0"/>
              <a:t>When amoxicillin </a:t>
            </a:r>
            <a:r>
              <a:rPr lang="en-US" dirty="0" err="1" smtClean="0"/>
              <a:t>clavulanic</a:t>
            </a:r>
            <a:r>
              <a:rPr lang="en-US" dirty="0" smtClean="0"/>
              <a:t> acid was used either alone or in combination with erythromycin, an increased risk of necrotizing </a:t>
            </a:r>
            <a:r>
              <a:rPr lang="en-US" dirty="0" err="1" smtClean="0"/>
              <a:t>enterocolitis</a:t>
            </a:r>
            <a:r>
              <a:rPr lang="en-US" dirty="0" smtClean="0"/>
              <a:t> (1.9% </a:t>
            </a:r>
            <a:r>
              <a:rPr lang="en-US" dirty="0" err="1" smtClean="0"/>
              <a:t>vs</a:t>
            </a:r>
            <a:r>
              <a:rPr lang="en-US" dirty="0" smtClean="0"/>
              <a:t> 0.5%, </a:t>
            </a:r>
            <a:r>
              <a:rPr lang="en-US" i="1" dirty="0" smtClean="0"/>
              <a:t>p</a:t>
            </a:r>
            <a:r>
              <a:rPr lang="en-US" dirty="0" smtClean="0"/>
              <a:t> =0.001) was present.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64514" name="عنصر نائب للمحتوى 2"/>
          <p:cNvSpPr>
            <a:spLocks noGrp="1"/>
          </p:cNvSpPr>
          <p:nvPr>
            <p:ph idx="1"/>
          </p:nvPr>
        </p:nvSpPr>
        <p:spPr/>
        <p:txBody>
          <a:bodyPr/>
          <a:lstStyle/>
          <a:p>
            <a:pPr algn="l">
              <a:buFont typeface="Arial" charset="0"/>
              <a:buNone/>
            </a:pPr>
            <a:r>
              <a:rPr lang="en-US" b="1" i="1" smtClean="0">
                <a:cs typeface="Arial" charset="0"/>
              </a:rPr>
              <a:t>Antenatal corticosteroid treatment</a:t>
            </a:r>
          </a:p>
          <a:p>
            <a:pPr algn="l">
              <a:buFont typeface="Arial" charset="0"/>
              <a:buNone/>
            </a:pPr>
            <a:endParaRPr lang="en-US" i="1" smtClean="0">
              <a:cs typeface="Arial" charset="0"/>
            </a:endParaRPr>
          </a:p>
          <a:p>
            <a:pPr algn="l">
              <a:buFont typeface="Arial" charset="0"/>
              <a:buNone/>
            </a:pPr>
            <a:r>
              <a:rPr lang="en-US" smtClean="0">
                <a:cs typeface="Arial" charset="0"/>
              </a:rPr>
              <a:t>The use of corticosteroids to accelerate lung maturity should be considered in all patients with PPROM with a risk of infant prematurity from 24-34 weeks' gestation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a:normAutofit/>
          </a:bodyPr>
          <a:lstStyle/>
          <a:p>
            <a:pPr algn="l">
              <a:lnSpc>
                <a:spcPct val="80000"/>
              </a:lnSpc>
              <a:buFont typeface="Arial" charset="0"/>
              <a:buNone/>
            </a:pPr>
            <a:r>
              <a:rPr lang="en-US" sz="3100" b="1" i="1" smtClean="0">
                <a:cs typeface="Arial" charset="0"/>
              </a:rPr>
              <a:t>In general, the following guidelines should be followed:</a:t>
            </a:r>
            <a:br>
              <a:rPr lang="en-US" sz="3100" b="1" i="1" smtClean="0">
                <a:cs typeface="Arial" charset="0"/>
              </a:rPr>
            </a:br>
            <a:endParaRPr lang="en-US" sz="3100" b="1" i="1" smtClean="0">
              <a:cs typeface="Arial" charset="0"/>
            </a:endParaRPr>
          </a:p>
          <a:p>
            <a:pPr algn="l">
              <a:lnSpc>
                <a:spcPct val="80000"/>
              </a:lnSpc>
              <a:buFont typeface="Arial" charset="0"/>
              <a:buNone/>
            </a:pPr>
            <a:r>
              <a:rPr lang="en-US" sz="3000" smtClean="0">
                <a:cs typeface="Arial" charset="0"/>
              </a:rPr>
              <a:t>1.ROM diagnosis needs to be confirmed. </a:t>
            </a:r>
          </a:p>
          <a:p>
            <a:pPr algn="l">
              <a:lnSpc>
                <a:spcPct val="80000"/>
              </a:lnSpc>
              <a:buFont typeface="Arial" charset="0"/>
              <a:buNone/>
            </a:pPr>
            <a:r>
              <a:rPr lang="en-US" sz="3000" smtClean="0">
                <a:cs typeface="Arial" charset="0"/>
              </a:rPr>
              <a:t>2.Digital vaginal examinations should be avoided. </a:t>
            </a:r>
          </a:p>
          <a:p>
            <a:pPr algn="l">
              <a:lnSpc>
                <a:spcPct val="80000"/>
              </a:lnSpc>
              <a:buFont typeface="Arial" charset="0"/>
              <a:buNone/>
            </a:pPr>
            <a:r>
              <a:rPr lang="en-US" sz="3000" smtClean="0">
                <a:cs typeface="Arial" charset="0"/>
              </a:rPr>
              <a:t>3.Ultrasonography should be performed to confirm gestational age    </a:t>
            </a:r>
          </a:p>
          <a:p>
            <a:pPr algn="l">
              <a:lnSpc>
                <a:spcPct val="80000"/>
              </a:lnSpc>
              <a:buFont typeface="Arial" charset="0"/>
              <a:buNone/>
            </a:pPr>
            <a:r>
              <a:rPr lang="en-US" sz="3000" smtClean="0">
                <a:cs typeface="Arial" charset="0"/>
              </a:rPr>
              <a:t>4. estimated fetal weight, presentation, amniotic fluid index, and fetal anatomy if not already fully evaluated. </a:t>
            </a:r>
          </a:p>
          <a:p>
            <a:pPr algn="l">
              <a:lnSpc>
                <a:spcPct val="80000"/>
              </a:lnSpc>
              <a:buFont typeface="Arial" charset="0"/>
              <a:buNone/>
            </a:pPr>
            <a:r>
              <a:rPr lang="en-US" sz="3000" smtClean="0">
                <a:cs typeface="Arial" charset="0"/>
              </a:rPr>
              <a:t> </a:t>
            </a:r>
          </a:p>
          <a:p>
            <a:pPr algn="l">
              <a:lnSpc>
                <a:spcPct val="80000"/>
              </a:lnSpc>
              <a:buFont typeface="Arial" charset="0"/>
              <a:buNone/>
            </a:pPr>
            <a:endParaRPr lang="en-US" sz="3000" smtClean="0">
              <a:cs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92500" lnSpcReduction="10000"/>
          </a:bodyPr>
          <a:lstStyle/>
          <a:p>
            <a:pPr algn="l" fontAlgn="auto">
              <a:spcAft>
                <a:spcPts val="0"/>
              </a:spcAft>
              <a:buFont typeface="Arial" pitchFamily="34" charset="0"/>
              <a:buNone/>
              <a:defRPr/>
            </a:pPr>
            <a:r>
              <a:rPr lang="en-US" dirty="0" smtClean="0"/>
              <a:t>5.Antibiotics need to be given based on present evidence.   </a:t>
            </a:r>
          </a:p>
          <a:p>
            <a:pPr algn="l" fontAlgn="auto">
              <a:spcAft>
                <a:spcPts val="0"/>
              </a:spcAft>
              <a:buFont typeface="Arial" pitchFamily="34" charset="0"/>
              <a:buNone/>
              <a:defRPr/>
            </a:pPr>
            <a:r>
              <a:rPr lang="en-US" dirty="0" smtClean="0"/>
              <a:t>6.Corticosteroids should be given to accelerate lung maturity between 24 and 34 weeks. </a:t>
            </a:r>
          </a:p>
          <a:p>
            <a:pPr algn="l" fontAlgn="auto">
              <a:spcAft>
                <a:spcPts val="0"/>
              </a:spcAft>
              <a:buFont typeface="Arial" pitchFamily="34" charset="0"/>
              <a:buNone/>
              <a:defRPr/>
            </a:pPr>
            <a:r>
              <a:rPr lang="en-US" dirty="0" smtClean="0"/>
              <a:t>7.Informed consent should be obtained for expectant management versus delivery with careful documentation in the chart. </a:t>
            </a:r>
          </a:p>
          <a:p>
            <a:pPr algn="l" fontAlgn="auto">
              <a:spcAft>
                <a:spcPts val="0"/>
              </a:spcAft>
              <a:buFont typeface="Arial" pitchFamily="34" charset="0"/>
              <a:buNone/>
              <a:defRPr/>
            </a:pPr>
            <a:r>
              <a:rPr lang="en-US" dirty="0" smtClean="0"/>
              <a:t>8.In PPROM, the rule should be hospitalization after viability in an institution where care for a premature neonate can be provided.</a:t>
            </a:r>
          </a:p>
          <a:p>
            <a:pPr algn="l"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عنوان 2"/>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4" name="عنصر نائب للمحتوى 3"/>
          <p:cNvSpPr>
            <a:spLocks noGrp="1"/>
          </p:cNvSpPr>
          <p:nvPr>
            <p:ph idx="1"/>
          </p:nvPr>
        </p:nvSpPr>
        <p:spPr/>
        <p:txBody>
          <a:bodyPr rtlCol="1">
            <a:normAutofit fontScale="92500" lnSpcReduction="20000"/>
          </a:bodyPr>
          <a:lstStyle/>
          <a:p>
            <a:pPr algn="l" fontAlgn="auto">
              <a:spcAft>
                <a:spcPts val="0"/>
              </a:spcAft>
              <a:buFont typeface="Arial" pitchFamily="34" charset="0"/>
              <a:buNone/>
              <a:defRPr/>
            </a:pPr>
            <a:r>
              <a:rPr lang="en-US" dirty="0" smtClean="0"/>
              <a:t>9. Maternal health is the primary indicator for the need to deliver. Any evidence of infection or maternal instability due to complications of PPROM, such as bleeding, requires careful evaluation and determination of the appropriateness of expectant management. </a:t>
            </a:r>
          </a:p>
          <a:p>
            <a:pPr algn="l" fontAlgn="auto">
              <a:spcAft>
                <a:spcPts val="0"/>
              </a:spcAft>
              <a:buFont typeface="Arial" pitchFamily="34" charset="0"/>
              <a:buNone/>
              <a:defRPr/>
            </a:pPr>
            <a:r>
              <a:rPr lang="en-US" dirty="0" smtClean="0"/>
              <a:t>10. Fetal monitoring should be performed at least daily until delivery, and fetal well being and growth should be evaluated periodically with </a:t>
            </a:r>
            <a:r>
              <a:rPr lang="en-US" dirty="0" err="1" smtClean="0"/>
              <a:t>ultrasonography</a:t>
            </a:r>
            <a:r>
              <a:rPr lang="en-US" dirty="0" smtClean="0"/>
              <a:t>. </a:t>
            </a:r>
          </a:p>
          <a:p>
            <a:pPr algn="l" fontAlgn="auto">
              <a:spcAft>
                <a:spcPts val="0"/>
              </a:spcAft>
              <a:buFont typeface="Arial" pitchFamily="34" charset="0"/>
              <a:buNone/>
              <a:defRPr/>
            </a:pPr>
            <a:r>
              <a:rPr lang="en-US" dirty="0" smtClean="0"/>
              <a:t> </a:t>
            </a:r>
          </a:p>
          <a:p>
            <a:pPr algn="l"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عنوان 1"/>
          <p:cNvSpPr>
            <a:spLocks noGrp="1"/>
          </p:cNvSpPr>
          <p:nvPr>
            <p:ph type="title"/>
          </p:nvPr>
        </p:nvSpPr>
        <p:spPr/>
        <p:txBody>
          <a:bodyPr/>
          <a:lstStyle/>
          <a:p>
            <a:r>
              <a:rPr lang="en-US" sz="3200" b="1" smtClean="0">
                <a:cs typeface="Times New Roman" pitchFamily="18" charset="0"/>
              </a:rPr>
              <a:t>Premature Preterm Rupture of Membranes</a:t>
            </a:r>
            <a:br>
              <a:rPr lang="en-US" sz="3200" b="1" smtClean="0">
                <a:cs typeface="Times New Roman" pitchFamily="18" charset="0"/>
              </a:rPr>
            </a:br>
            <a:endParaRPr lang="en-US" sz="3200" smtClean="0">
              <a:cs typeface="Times New Roman" pitchFamily="18" charset="0"/>
            </a:endParaRPr>
          </a:p>
        </p:txBody>
      </p:sp>
      <p:sp>
        <p:nvSpPr>
          <p:cNvPr id="3" name="عنصر نائب للمحتوى 2"/>
          <p:cNvSpPr>
            <a:spLocks noGrp="1"/>
          </p:cNvSpPr>
          <p:nvPr>
            <p:ph idx="1"/>
          </p:nvPr>
        </p:nvSpPr>
        <p:spPr/>
        <p:txBody>
          <a:bodyPr rtlCol="1">
            <a:normAutofit fontScale="92500"/>
          </a:bodyPr>
          <a:lstStyle/>
          <a:p>
            <a:pPr algn="l" fontAlgn="auto">
              <a:spcAft>
                <a:spcPts val="0"/>
              </a:spcAft>
              <a:buFont typeface="Arial" pitchFamily="34" charset="0"/>
              <a:buNone/>
              <a:defRPr/>
            </a:pPr>
            <a:r>
              <a:rPr lang="en-US" dirty="0" smtClean="0"/>
              <a:t>11.After 32 weeks and certainly after 34 weeks' gestation, the appropriateness of expectant management of PPROM should be reevaluated individually for each case. </a:t>
            </a:r>
          </a:p>
          <a:p>
            <a:pPr algn="l" fontAlgn="auto">
              <a:spcAft>
                <a:spcPts val="0"/>
              </a:spcAft>
              <a:buFont typeface="Arial" pitchFamily="34" charset="0"/>
              <a:buNone/>
              <a:defRPr/>
            </a:pPr>
            <a:r>
              <a:rPr lang="en-US" dirty="0" smtClean="0"/>
              <a:t>12.PROM at term should be managed by delivery unless reasons exist to consider waiting for spontaneous labor. Large enough studies to document neonatal safety of expectant management of PROM at term do not exist.</a:t>
            </a:r>
          </a:p>
          <a:p>
            <a:pPr algn="l"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Impact on health</a:t>
            </a:r>
            <a:br>
              <a:rPr lang="en-US" dirty="0" smtClean="0"/>
            </a:br>
            <a:endParaRPr lang="en-US" dirty="0"/>
          </a:p>
        </p:txBody>
      </p:sp>
      <p:sp>
        <p:nvSpPr>
          <p:cNvPr id="3" name="عنصر نائب للمحتوى 2"/>
          <p:cNvSpPr>
            <a:spLocks noGrp="1"/>
          </p:cNvSpPr>
          <p:nvPr>
            <p:ph idx="1"/>
          </p:nvPr>
        </p:nvSpPr>
        <p:spPr/>
        <p:txBody>
          <a:bodyPr rtlCol="1">
            <a:normAutofit lnSpcReduction="10000"/>
          </a:bodyPr>
          <a:lstStyle/>
          <a:p>
            <a:pPr algn="l" fontAlgn="auto">
              <a:spcAft>
                <a:spcPts val="0"/>
              </a:spcAft>
              <a:buFont typeface="Arial" pitchFamily="34" charset="0"/>
              <a:buNone/>
              <a:defRPr/>
            </a:pPr>
            <a:r>
              <a:rPr lang="en-US" dirty="0"/>
              <a:t>Prematurity remains a leading cause of neonatal </a:t>
            </a:r>
            <a:r>
              <a:rPr lang="en-US" dirty="0" smtClean="0"/>
              <a:t>morbidity and </a:t>
            </a:r>
            <a:r>
              <a:rPr lang="en-US" dirty="0"/>
              <a:t>mortality in </a:t>
            </a:r>
            <a:r>
              <a:rPr lang="en-US" dirty="0" smtClean="0"/>
              <a:t>developed countries</a:t>
            </a:r>
            <a:r>
              <a:rPr lang="en-US" dirty="0"/>
              <a:t>, accounting </a:t>
            </a:r>
            <a:r>
              <a:rPr lang="en-US" dirty="0" smtClean="0"/>
              <a:t>for 60–80</a:t>
            </a:r>
            <a:r>
              <a:rPr lang="en-US" dirty="0"/>
              <a:t>% of deaths of </a:t>
            </a:r>
            <a:r>
              <a:rPr lang="en-US" dirty="0" smtClean="0"/>
              <a:t>infants </a:t>
            </a:r>
            <a:r>
              <a:rPr lang="en-US" dirty="0"/>
              <a:t>without congenital </a:t>
            </a:r>
            <a:r>
              <a:rPr lang="en-US" dirty="0" smtClean="0"/>
              <a:t>anomalies</a:t>
            </a:r>
          </a:p>
          <a:p>
            <a:pPr algn="l" fontAlgn="auto">
              <a:spcAft>
                <a:spcPts val="0"/>
              </a:spcAft>
              <a:buFont typeface="Arial" pitchFamily="34" charset="0"/>
              <a:buNone/>
              <a:defRPr/>
            </a:pPr>
            <a:endParaRPr lang="en-US" dirty="0"/>
          </a:p>
          <a:p>
            <a:pPr algn="l" fontAlgn="auto">
              <a:spcAft>
                <a:spcPts val="0"/>
              </a:spcAft>
              <a:buFont typeface="Arial" pitchFamily="34" charset="0"/>
              <a:buNone/>
              <a:defRPr/>
            </a:pPr>
            <a:r>
              <a:rPr lang="en-US" dirty="0"/>
              <a:t>Neonatal mortality rates have declined in recent </a:t>
            </a:r>
            <a:r>
              <a:rPr lang="en-US" dirty="0" smtClean="0"/>
              <a:t>years largely </a:t>
            </a:r>
            <a:r>
              <a:rPr lang="en-US" dirty="0"/>
              <a:t>because of improved neonatal intensive care </a:t>
            </a:r>
            <a:r>
              <a:rPr lang="en-US" dirty="0" smtClean="0"/>
              <a:t>and better </a:t>
            </a:r>
            <a:r>
              <a:rPr lang="en-US" dirty="0"/>
              <a:t>access to these services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152399" y="228599"/>
          <a:ext cx="8839201" cy="6400798"/>
        </p:xfrm>
        <a:graphic>
          <a:graphicData uri="http://schemas.openxmlformats.org/drawingml/2006/table">
            <a:tbl>
              <a:tblPr>
                <a:tableStyleId>{3C2FFA5D-87B4-456A-9821-1D502468CF0F}</a:tableStyleId>
              </a:tblPr>
              <a:tblGrid>
                <a:gridCol w="1262743"/>
                <a:gridCol w="1262743"/>
                <a:gridCol w="1262743"/>
                <a:gridCol w="1262743"/>
                <a:gridCol w="1262743"/>
                <a:gridCol w="1262743"/>
                <a:gridCol w="1262743"/>
              </a:tblGrid>
              <a:tr h="1266823">
                <a:tc>
                  <a:txBody>
                    <a:bodyPr/>
                    <a:lstStyle/>
                    <a:p>
                      <a:pPr algn="l"/>
                      <a:r>
                        <a:rPr lang="en-US" sz="1050" dirty="0"/>
                        <a:t>Gestational Age, wk</a:t>
                      </a:r>
                      <a:endParaRPr lang="en-US" sz="1050" b="1" dirty="0"/>
                    </a:p>
                  </a:txBody>
                  <a:tcPr marL="42333" marR="42333" marT="21167" marB="21167"/>
                </a:tc>
                <a:tc>
                  <a:txBody>
                    <a:bodyPr/>
                    <a:lstStyle/>
                    <a:p>
                      <a:pPr algn="l"/>
                      <a:r>
                        <a:rPr lang="en-US" sz="1200" dirty="0"/>
                        <a:t>Survival</a:t>
                      </a:r>
                    </a:p>
                  </a:txBody>
                  <a:tcPr marL="42333" marR="42333" marT="21167" marB="21167"/>
                </a:tc>
                <a:tc>
                  <a:txBody>
                    <a:bodyPr/>
                    <a:lstStyle/>
                    <a:p>
                      <a:pPr algn="l"/>
                      <a:r>
                        <a:rPr lang="en-US" sz="1050" dirty="0"/>
                        <a:t>Respiratory Distress Syndrome</a:t>
                      </a:r>
                    </a:p>
                  </a:txBody>
                  <a:tcPr marL="42333" marR="42333" marT="21167" marB="21167"/>
                </a:tc>
                <a:tc>
                  <a:txBody>
                    <a:bodyPr/>
                    <a:lstStyle/>
                    <a:p>
                      <a:pPr algn="l"/>
                      <a:r>
                        <a:rPr lang="en-US" sz="1200" dirty="0" err="1"/>
                        <a:t>Intraventricular</a:t>
                      </a:r>
                      <a:r>
                        <a:rPr lang="en-US" sz="1200" dirty="0"/>
                        <a:t> Hemorrhage</a:t>
                      </a:r>
                    </a:p>
                  </a:txBody>
                  <a:tcPr marL="42333" marR="42333" marT="21167" marB="21167"/>
                </a:tc>
                <a:tc>
                  <a:txBody>
                    <a:bodyPr/>
                    <a:lstStyle/>
                    <a:p>
                      <a:pPr algn="l"/>
                      <a:r>
                        <a:rPr lang="en-US" sz="1400" dirty="0"/>
                        <a:t>Sepsis</a:t>
                      </a:r>
                    </a:p>
                  </a:txBody>
                  <a:tcPr marL="42333" marR="42333" marT="21167" marB="21167"/>
                </a:tc>
                <a:tc>
                  <a:txBody>
                    <a:bodyPr/>
                    <a:lstStyle/>
                    <a:p>
                      <a:pPr algn="l"/>
                      <a:r>
                        <a:rPr lang="en-US" sz="1400" dirty="0"/>
                        <a:t>Necrotizing </a:t>
                      </a:r>
                      <a:r>
                        <a:rPr lang="en-US" sz="1400" dirty="0" err="1"/>
                        <a:t>Enterocolitis</a:t>
                      </a:r>
                      <a:endParaRPr lang="en-US" sz="1400" dirty="0"/>
                    </a:p>
                  </a:txBody>
                  <a:tcPr marL="42333" marR="42333" marT="21167" marB="21167"/>
                </a:tc>
                <a:tc>
                  <a:txBody>
                    <a:bodyPr/>
                    <a:lstStyle/>
                    <a:p>
                      <a:pPr algn="l"/>
                      <a:r>
                        <a:rPr lang="en-US" sz="1800" dirty="0"/>
                        <a:t>Intact</a:t>
                      </a:r>
                      <a:endParaRPr lang="en-US" sz="800" dirty="0"/>
                    </a:p>
                  </a:txBody>
                  <a:tcPr marL="42333" marR="42333" marT="21167" marB="21167"/>
                </a:tc>
              </a:tr>
              <a:tr h="466725">
                <a:tc>
                  <a:txBody>
                    <a:bodyPr/>
                    <a:lstStyle/>
                    <a:p>
                      <a:pPr algn="l"/>
                      <a:r>
                        <a:rPr lang="ar-SA" sz="800"/>
                        <a:t>24</a:t>
                      </a:r>
                      <a:br>
                        <a:rPr lang="ar-SA" sz="800"/>
                      </a:br>
                      <a:endParaRPr lang="ar-SA" sz="800"/>
                    </a:p>
                  </a:txBody>
                  <a:tcPr marL="42333" marR="42333" marT="21167" marB="21167"/>
                </a:tc>
                <a:tc>
                  <a:txBody>
                    <a:bodyPr/>
                    <a:lstStyle/>
                    <a:p>
                      <a:pPr algn="l"/>
                      <a:r>
                        <a:rPr lang="ar-SA" sz="800"/>
                        <a:t>40%</a:t>
                      </a:r>
                      <a:br>
                        <a:rPr lang="ar-SA" sz="800"/>
                      </a:br>
                      <a:endParaRPr lang="ar-SA" sz="800"/>
                    </a:p>
                  </a:txBody>
                  <a:tcPr marL="42333" marR="42333" marT="21167" marB="21167"/>
                </a:tc>
                <a:tc>
                  <a:txBody>
                    <a:bodyPr/>
                    <a:lstStyle/>
                    <a:p>
                      <a:pPr algn="l"/>
                      <a:r>
                        <a:rPr lang="ar-SA" sz="800"/>
                        <a:t>70%</a:t>
                      </a:r>
                      <a:br>
                        <a:rPr lang="ar-SA" sz="800"/>
                      </a:br>
                      <a:endParaRPr lang="ar-SA" sz="800"/>
                    </a:p>
                  </a:txBody>
                  <a:tcPr marL="42333" marR="42333" marT="21167" marB="21167"/>
                </a:tc>
                <a:tc>
                  <a:txBody>
                    <a:bodyPr/>
                    <a:lstStyle/>
                    <a:p>
                      <a:pPr algn="l"/>
                      <a:r>
                        <a:rPr lang="ar-SA" sz="800"/>
                        <a:t>25%</a:t>
                      </a:r>
                      <a:br>
                        <a:rPr lang="ar-SA" sz="800"/>
                      </a:br>
                      <a:endParaRPr lang="ar-SA" sz="800"/>
                    </a:p>
                  </a:txBody>
                  <a:tcPr marL="42333" marR="42333" marT="21167" marB="21167"/>
                </a:tc>
                <a:tc>
                  <a:txBody>
                    <a:bodyPr/>
                    <a:lstStyle/>
                    <a:p>
                      <a:pPr algn="l"/>
                      <a:r>
                        <a:rPr lang="ar-SA" sz="800"/>
                        <a:t>25%</a:t>
                      </a:r>
                      <a:br>
                        <a:rPr lang="ar-SA" sz="800"/>
                      </a:br>
                      <a:endParaRPr lang="ar-SA" sz="800"/>
                    </a:p>
                  </a:txBody>
                  <a:tcPr marL="42333" marR="42333" marT="21167" marB="21167"/>
                </a:tc>
                <a:tc>
                  <a:txBody>
                    <a:bodyPr/>
                    <a:lstStyle/>
                    <a:p>
                      <a:pPr algn="l"/>
                      <a:r>
                        <a:rPr lang="ar-SA" sz="800"/>
                        <a:t>8%</a:t>
                      </a:r>
                      <a:br>
                        <a:rPr lang="ar-SA" sz="800"/>
                      </a:br>
                      <a:endParaRPr lang="ar-SA" sz="800"/>
                    </a:p>
                  </a:txBody>
                  <a:tcPr marL="42333" marR="42333" marT="21167" marB="21167"/>
                </a:tc>
                <a:tc>
                  <a:txBody>
                    <a:bodyPr/>
                    <a:lstStyle/>
                    <a:p>
                      <a:pPr algn="l"/>
                      <a:r>
                        <a:rPr lang="ar-SA" sz="800"/>
                        <a:t>5%</a:t>
                      </a:r>
                      <a:br>
                        <a:rPr lang="ar-SA" sz="800"/>
                      </a:br>
                      <a:endParaRPr lang="ar-SA" sz="800"/>
                    </a:p>
                  </a:txBody>
                  <a:tcPr marL="42333" marR="42333" marT="21167" marB="21167"/>
                </a:tc>
              </a:tr>
              <a:tr h="466725">
                <a:tc>
                  <a:txBody>
                    <a:bodyPr/>
                    <a:lstStyle/>
                    <a:p>
                      <a:pPr algn="l"/>
                      <a:r>
                        <a:rPr lang="ar-SA" sz="800"/>
                        <a:t>25</a:t>
                      </a:r>
                      <a:br>
                        <a:rPr lang="ar-SA" sz="800"/>
                      </a:br>
                      <a:endParaRPr lang="ar-SA" sz="800"/>
                    </a:p>
                  </a:txBody>
                  <a:tcPr marL="42333" marR="42333" marT="21167" marB="21167"/>
                </a:tc>
                <a:tc>
                  <a:txBody>
                    <a:bodyPr/>
                    <a:lstStyle/>
                    <a:p>
                      <a:pPr algn="l"/>
                      <a:r>
                        <a:rPr lang="ar-SA" sz="800"/>
                        <a:t>70%</a:t>
                      </a:r>
                      <a:br>
                        <a:rPr lang="ar-SA" sz="800"/>
                      </a:br>
                      <a:endParaRPr lang="ar-SA" sz="800"/>
                    </a:p>
                  </a:txBody>
                  <a:tcPr marL="42333" marR="42333" marT="21167" marB="21167"/>
                </a:tc>
                <a:tc>
                  <a:txBody>
                    <a:bodyPr/>
                    <a:lstStyle/>
                    <a:p>
                      <a:pPr algn="l"/>
                      <a:r>
                        <a:rPr lang="ar-SA" sz="800"/>
                        <a:t>90%</a:t>
                      </a:r>
                      <a:br>
                        <a:rPr lang="ar-SA" sz="800"/>
                      </a:br>
                      <a:endParaRPr lang="ar-SA" sz="800"/>
                    </a:p>
                  </a:txBody>
                  <a:tcPr marL="42333" marR="42333" marT="21167" marB="21167"/>
                </a:tc>
                <a:tc>
                  <a:txBody>
                    <a:bodyPr/>
                    <a:lstStyle/>
                    <a:p>
                      <a:pPr algn="l"/>
                      <a:r>
                        <a:rPr lang="ar-SA" sz="800"/>
                        <a:t>30%</a:t>
                      </a:r>
                      <a:br>
                        <a:rPr lang="ar-SA" sz="800"/>
                      </a:br>
                      <a:endParaRPr lang="ar-SA" sz="800"/>
                    </a:p>
                  </a:txBody>
                  <a:tcPr marL="42333" marR="42333" marT="21167" marB="21167"/>
                </a:tc>
                <a:tc>
                  <a:txBody>
                    <a:bodyPr/>
                    <a:lstStyle/>
                    <a:p>
                      <a:pPr algn="l"/>
                      <a:r>
                        <a:rPr lang="ar-SA" sz="800"/>
                        <a:t>29%</a:t>
                      </a:r>
                      <a:br>
                        <a:rPr lang="ar-SA" sz="800"/>
                      </a:br>
                      <a:endParaRPr lang="ar-SA" sz="800"/>
                    </a:p>
                  </a:txBody>
                  <a:tcPr marL="42333" marR="42333" marT="21167" marB="21167"/>
                </a:tc>
                <a:tc>
                  <a:txBody>
                    <a:bodyPr/>
                    <a:lstStyle/>
                    <a:p>
                      <a:pPr algn="l"/>
                      <a:r>
                        <a:rPr lang="ar-SA" sz="800"/>
                        <a:t>17%</a:t>
                      </a:r>
                      <a:br>
                        <a:rPr lang="ar-SA" sz="800"/>
                      </a:br>
                      <a:endParaRPr lang="ar-SA" sz="800"/>
                    </a:p>
                  </a:txBody>
                  <a:tcPr marL="42333" marR="42333" marT="21167" marB="21167"/>
                </a:tc>
                <a:tc>
                  <a:txBody>
                    <a:bodyPr/>
                    <a:lstStyle/>
                    <a:p>
                      <a:pPr algn="l"/>
                      <a:r>
                        <a:rPr lang="ar-SA" sz="800"/>
                        <a:t>50%</a:t>
                      </a:r>
                      <a:br>
                        <a:rPr lang="ar-SA" sz="800"/>
                      </a:br>
                      <a:endParaRPr lang="ar-SA" sz="800"/>
                    </a:p>
                  </a:txBody>
                  <a:tcPr marL="42333" marR="42333" marT="21167" marB="21167"/>
                </a:tc>
              </a:tr>
              <a:tr h="466725">
                <a:tc>
                  <a:txBody>
                    <a:bodyPr/>
                    <a:lstStyle/>
                    <a:p>
                      <a:pPr algn="l"/>
                      <a:r>
                        <a:rPr lang="ar-SA" sz="800"/>
                        <a:t>26</a:t>
                      </a:r>
                      <a:br>
                        <a:rPr lang="ar-SA" sz="800"/>
                      </a:br>
                      <a:endParaRPr lang="ar-SA" sz="800"/>
                    </a:p>
                  </a:txBody>
                  <a:tcPr marL="42333" marR="42333" marT="21167" marB="21167"/>
                </a:tc>
                <a:tc>
                  <a:txBody>
                    <a:bodyPr/>
                    <a:lstStyle/>
                    <a:p>
                      <a:pPr algn="l"/>
                      <a:r>
                        <a:rPr lang="ar-SA" sz="800"/>
                        <a:t>75%</a:t>
                      </a:r>
                      <a:br>
                        <a:rPr lang="ar-SA" sz="800"/>
                      </a:br>
                      <a:endParaRPr lang="ar-SA" sz="800"/>
                    </a:p>
                  </a:txBody>
                  <a:tcPr marL="42333" marR="42333" marT="21167" marB="21167"/>
                </a:tc>
                <a:tc>
                  <a:txBody>
                    <a:bodyPr/>
                    <a:lstStyle/>
                    <a:p>
                      <a:pPr algn="l"/>
                      <a:r>
                        <a:rPr lang="ar-SA" sz="800"/>
                        <a:t>93%</a:t>
                      </a:r>
                      <a:br>
                        <a:rPr lang="ar-SA" sz="800"/>
                      </a:br>
                      <a:endParaRPr lang="ar-SA" sz="800"/>
                    </a:p>
                  </a:txBody>
                  <a:tcPr marL="42333" marR="42333" marT="21167" marB="21167"/>
                </a:tc>
                <a:tc>
                  <a:txBody>
                    <a:bodyPr/>
                    <a:lstStyle/>
                    <a:p>
                      <a:pPr algn="l"/>
                      <a:r>
                        <a:rPr lang="ar-SA" sz="800"/>
                        <a:t>30%</a:t>
                      </a:r>
                      <a:br>
                        <a:rPr lang="ar-SA" sz="800"/>
                      </a:br>
                      <a:endParaRPr lang="ar-SA" sz="800"/>
                    </a:p>
                  </a:txBody>
                  <a:tcPr marL="42333" marR="42333" marT="21167" marB="21167"/>
                </a:tc>
                <a:tc>
                  <a:txBody>
                    <a:bodyPr/>
                    <a:lstStyle/>
                    <a:p>
                      <a:pPr algn="l"/>
                      <a:r>
                        <a:rPr lang="ar-SA" sz="800"/>
                        <a:t>30%</a:t>
                      </a:r>
                      <a:br>
                        <a:rPr lang="ar-SA" sz="800"/>
                      </a:br>
                      <a:endParaRPr lang="ar-SA" sz="800"/>
                    </a:p>
                  </a:txBody>
                  <a:tcPr marL="42333" marR="42333" marT="21167" marB="21167"/>
                </a:tc>
                <a:tc>
                  <a:txBody>
                    <a:bodyPr/>
                    <a:lstStyle/>
                    <a:p>
                      <a:pPr algn="l"/>
                      <a:r>
                        <a:rPr lang="ar-SA" sz="800" dirty="0"/>
                        <a:t>11%</a:t>
                      </a:r>
                      <a:br>
                        <a:rPr lang="ar-SA" sz="800" dirty="0"/>
                      </a:br>
                      <a:endParaRPr lang="ar-SA" sz="800" dirty="0"/>
                    </a:p>
                  </a:txBody>
                  <a:tcPr marL="42333" marR="42333" marT="21167" marB="21167"/>
                </a:tc>
                <a:tc>
                  <a:txBody>
                    <a:bodyPr/>
                    <a:lstStyle/>
                    <a:p>
                      <a:pPr algn="l"/>
                      <a:r>
                        <a:rPr lang="ar-SA" sz="800"/>
                        <a:t>60%</a:t>
                      </a:r>
                      <a:br>
                        <a:rPr lang="ar-SA" sz="800"/>
                      </a:br>
                      <a:endParaRPr lang="ar-SA" sz="800"/>
                    </a:p>
                  </a:txBody>
                  <a:tcPr marL="42333" marR="42333" marT="21167" marB="21167"/>
                </a:tc>
              </a:tr>
              <a:tr h="466725">
                <a:tc>
                  <a:txBody>
                    <a:bodyPr/>
                    <a:lstStyle/>
                    <a:p>
                      <a:pPr algn="l"/>
                      <a:r>
                        <a:rPr lang="ar-SA" sz="800"/>
                        <a:t>27</a:t>
                      </a:r>
                      <a:br>
                        <a:rPr lang="ar-SA" sz="800"/>
                      </a:br>
                      <a:endParaRPr lang="ar-SA" sz="800"/>
                    </a:p>
                  </a:txBody>
                  <a:tcPr marL="42333" marR="42333" marT="21167" marB="21167"/>
                </a:tc>
                <a:tc>
                  <a:txBody>
                    <a:bodyPr/>
                    <a:lstStyle/>
                    <a:p>
                      <a:pPr algn="l"/>
                      <a:r>
                        <a:rPr lang="ar-SA" sz="800"/>
                        <a:t>80%</a:t>
                      </a:r>
                      <a:br>
                        <a:rPr lang="ar-SA" sz="800"/>
                      </a:br>
                      <a:endParaRPr lang="ar-SA" sz="800"/>
                    </a:p>
                  </a:txBody>
                  <a:tcPr marL="42333" marR="42333" marT="21167" marB="21167"/>
                </a:tc>
                <a:tc>
                  <a:txBody>
                    <a:bodyPr/>
                    <a:lstStyle/>
                    <a:p>
                      <a:pPr algn="l"/>
                      <a:r>
                        <a:rPr lang="ar-SA" sz="800"/>
                        <a:t>84%</a:t>
                      </a:r>
                      <a:br>
                        <a:rPr lang="ar-SA" sz="800"/>
                      </a:br>
                      <a:endParaRPr lang="ar-SA" sz="800"/>
                    </a:p>
                  </a:txBody>
                  <a:tcPr marL="42333" marR="42333" marT="21167" marB="21167"/>
                </a:tc>
                <a:tc>
                  <a:txBody>
                    <a:bodyPr/>
                    <a:lstStyle/>
                    <a:p>
                      <a:pPr algn="l"/>
                      <a:r>
                        <a:rPr lang="ar-SA" sz="800"/>
                        <a:t>16%</a:t>
                      </a:r>
                      <a:br>
                        <a:rPr lang="ar-SA" sz="800"/>
                      </a:br>
                      <a:endParaRPr lang="ar-SA" sz="800"/>
                    </a:p>
                  </a:txBody>
                  <a:tcPr marL="42333" marR="42333" marT="21167" marB="21167"/>
                </a:tc>
                <a:tc>
                  <a:txBody>
                    <a:bodyPr/>
                    <a:lstStyle/>
                    <a:p>
                      <a:pPr algn="l"/>
                      <a:r>
                        <a:rPr lang="ar-SA" sz="800"/>
                        <a:t>36%</a:t>
                      </a:r>
                      <a:br>
                        <a:rPr lang="ar-SA" sz="800"/>
                      </a:br>
                      <a:endParaRPr lang="ar-SA" sz="800"/>
                    </a:p>
                  </a:txBody>
                  <a:tcPr marL="42333" marR="42333" marT="21167" marB="21167"/>
                </a:tc>
                <a:tc>
                  <a:txBody>
                    <a:bodyPr/>
                    <a:lstStyle/>
                    <a:p>
                      <a:pPr algn="l"/>
                      <a:r>
                        <a:rPr lang="ar-SA" sz="800"/>
                        <a:t>10%</a:t>
                      </a:r>
                      <a:br>
                        <a:rPr lang="ar-SA" sz="800"/>
                      </a:br>
                      <a:endParaRPr lang="ar-SA" sz="800"/>
                    </a:p>
                  </a:txBody>
                  <a:tcPr marL="42333" marR="42333" marT="21167" marB="21167"/>
                </a:tc>
                <a:tc>
                  <a:txBody>
                    <a:bodyPr/>
                    <a:lstStyle/>
                    <a:p>
                      <a:pPr algn="l"/>
                      <a:r>
                        <a:rPr lang="ar-SA" sz="800"/>
                        <a:t>70%</a:t>
                      </a:r>
                      <a:br>
                        <a:rPr lang="ar-SA" sz="800"/>
                      </a:br>
                      <a:endParaRPr lang="ar-SA" sz="800"/>
                    </a:p>
                  </a:txBody>
                  <a:tcPr marL="42333" marR="42333" marT="21167" marB="21167"/>
                </a:tc>
              </a:tr>
              <a:tr h="466725">
                <a:tc>
                  <a:txBody>
                    <a:bodyPr/>
                    <a:lstStyle/>
                    <a:p>
                      <a:pPr algn="l"/>
                      <a:r>
                        <a:rPr lang="ar-SA" sz="800"/>
                        <a:t>28</a:t>
                      </a:r>
                      <a:br>
                        <a:rPr lang="ar-SA" sz="800"/>
                      </a:br>
                      <a:endParaRPr lang="ar-SA" sz="800"/>
                    </a:p>
                  </a:txBody>
                  <a:tcPr marL="42333" marR="42333" marT="21167" marB="21167"/>
                </a:tc>
                <a:tc>
                  <a:txBody>
                    <a:bodyPr/>
                    <a:lstStyle/>
                    <a:p>
                      <a:pPr algn="l"/>
                      <a:r>
                        <a:rPr lang="ar-SA" sz="800"/>
                        <a:t>90%</a:t>
                      </a:r>
                      <a:br>
                        <a:rPr lang="ar-SA" sz="800"/>
                      </a:br>
                      <a:endParaRPr lang="ar-SA" sz="800"/>
                    </a:p>
                  </a:txBody>
                  <a:tcPr marL="42333" marR="42333" marT="21167" marB="21167"/>
                </a:tc>
                <a:tc>
                  <a:txBody>
                    <a:bodyPr/>
                    <a:lstStyle/>
                    <a:p>
                      <a:pPr algn="l"/>
                      <a:r>
                        <a:rPr lang="ar-SA" sz="800"/>
                        <a:t>65%</a:t>
                      </a:r>
                      <a:br>
                        <a:rPr lang="ar-SA" sz="800"/>
                      </a:br>
                      <a:endParaRPr lang="ar-SA" sz="800"/>
                    </a:p>
                  </a:txBody>
                  <a:tcPr marL="42333" marR="42333" marT="21167" marB="21167"/>
                </a:tc>
                <a:tc>
                  <a:txBody>
                    <a:bodyPr/>
                    <a:lstStyle/>
                    <a:p>
                      <a:pPr algn="l"/>
                      <a:r>
                        <a:rPr lang="ar-SA" sz="800"/>
                        <a:t>4%</a:t>
                      </a:r>
                      <a:br>
                        <a:rPr lang="ar-SA" sz="800"/>
                      </a:br>
                      <a:endParaRPr lang="ar-SA" sz="800"/>
                    </a:p>
                  </a:txBody>
                  <a:tcPr marL="42333" marR="42333" marT="21167" marB="21167"/>
                </a:tc>
                <a:tc>
                  <a:txBody>
                    <a:bodyPr/>
                    <a:lstStyle/>
                    <a:p>
                      <a:pPr algn="l"/>
                      <a:r>
                        <a:rPr lang="ar-SA" sz="800"/>
                        <a:t>25%</a:t>
                      </a:r>
                      <a:br>
                        <a:rPr lang="ar-SA" sz="800"/>
                      </a:br>
                      <a:endParaRPr lang="ar-SA" sz="800"/>
                    </a:p>
                  </a:txBody>
                  <a:tcPr marL="42333" marR="42333" marT="21167" marB="21167"/>
                </a:tc>
                <a:tc>
                  <a:txBody>
                    <a:bodyPr/>
                    <a:lstStyle/>
                    <a:p>
                      <a:pPr algn="l"/>
                      <a:r>
                        <a:rPr lang="ar-SA" sz="800"/>
                        <a:t>25%</a:t>
                      </a:r>
                      <a:br>
                        <a:rPr lang="ar-SA" sz="800"/>
                      </a:br>
                      <a:endParaRPr lang="ar-SA" sz="800"/>
                    </a:p>
                  </a:txBody>
                  <a:tcPr marL="42333" marR="42333" marT="21167" marB="21167"/>
                </a:tc>
                <a:tc>
                  <a:txBody>
                    <a:bodyPr/>
                    <a:lstStyle/>
                    <a:p>
                      <a:pPr algn="l"/>
                      <a:r>
                        <a:rPr lang="ar-SA" sz="800"/>
                        <a:t>80%</a:t>
                      </a:r>
                      <a:br>
                        <a:rPr lang="ar-SA" sz="800"/>
                      </a:br>
                      <a:endParaRPr lang="ar-SA" sz="800"/>
                    </a:p>
                  </a:txBody>
                  <a:tcPr marL="42333" marR="42333" marT="21167" marB="21167"/>
                </a:tc>
              </a:tr>
              <a:tr h="466725">
                <a:tc>
                  <a:txBody>
                    <a:bodyPr/>
                    <a:lstStyle/>
                    <a:p>
                      <a:pPr algn="l"/>
                      <a:r>
                        <a:rPr lang="ar-SA" sz="800"/>
                        <a:t>29</a:t>
                      </a:r>
                      <a:br>
                        <a:rPr lang="ar-SA" sz="800"/>
                      </a:br>
                      <a:endParaRPr lang="ar-SA" sz="800"/>
                    </a:p>
                  </a:txBody>
                  <a:tcPr marL="42333" marR="42333" marT="21167" marB="21167"/>
                </a:tc>
                <a:tc>
                  <a:txBody>
                    <a:bodyPr/>
                    <a:lstStyle/>
                    <a:p>
                      <a:pPr algn="l"/>
                      <a:r>
                        <a:rPr lang="ar-SA" sz="800"/>
                        <a:t>92%</a:t>
                      </a:r>
                      <a:br>
                        <a:rPr lang="ar-SA" sz="800"/>
                      </a:br>
                      <a:endParaRPr lang="ar-SA" sz="800"/>
                    </a:p>
                  </a:txBody>
                  <a:tcPr marL="42333" marR="42333" marT="21167" marB="21167"/>
                </a:tc>
                <a:tc>
                  <a:txBody>
                    <a:bodyPr/>
                    <a:lstStyle/>
                    <a:p>
                      <a:pPr algn="l"/>
                      <a:r>
                        <a:rPr lang="ar-SA" sz="800"/>
                        <a:t>53%</a:t>
                      </a:r>
                      <a:br>
                        <a:rPr lang="ar-SA" sz="800"/>
                      </a:br>
                      <a:endParaRPr lang="ar-SA" sz="800"/>
                    </a:p>
                  </a:txBody>
                  <a:tcPr marL="42333" marR="42333" marT="21167" marB="21167"/>
                </a:tc>
                <a:tc>
                  <a:txBody>
                    <a:bodyPr/>
                    <a:lstStyle/>
                    <a:p>
                      <a:pPr algn="l"/>
                      <a:r>
                        <a:rPr lang="ar-SA" sz="800"/>
                        <a:t>3%</a:t>
                      </a:r>
                      <a:br>
                        <a:rPr lang="ar-SA" sz="800"/>
                      </a:br>
                      <a:endParaRPr lang="ar-SA" sz="800"/>
                    </a:p>
                  </a:txBody>
                  <a:tcPr marL="42333" marR="42333" marT="21167" marB="21167"/>
                </a:tc>
                <a:tc>
                  <a:txBody>
                    <a:bodyPr/>
                    <a:lstStyle/>
                    <a:p>
                      <a:pPr algn="l"/>
                      <a:r>
                        <a:rPr lang="ar-SA" sz="800"/>
                        <a:t>25%</a:t>
                      </a:r>
                      <a:br>
                        <a:rPr lang="ar-SA" sz="800"/>
                      </a:br>
                      <a:endParaRPr lang="ar-SA" sz="800"/>
                    </a:p>
                  </a:txBody>
                  <a:tcPr marL="42333" marR="42333" marT="21167" marB="21167"/>
                </a:tc>
                <a:tc>
                  <a:txBody>
                    <a:bodyPr/>
                    <a:lstStyle/>
                    <a:p>
                      <a:pPr algn="l"/>
                      <a:r>
                        <a:rPr lang="ar-SA" sz="800"/>
                        <a:t>14%</a:t>
                      </a:r>
                      <a:br>
                        <a:rPr lang="ar-SA" sz="800"/>
                      </a:br>
                      <a:endParaRPr lang="ar-SA" sz="800"/>
                    </a:p>
                  </a:txBody>
                  <a:tcPr marL="42333" marR="42333" marT="21167" marB="21167"/>
                </a:tc>
                <a:tc>
                  <a:txBody>
                    <a:bodyPr/>
                    <a:lstStyle/>
                    <a:p>
                      <a:pPr algn="l"/>
                      <a:r>
                        <a:rPr lang="ar-SA" sz="800"/>
                        <a:t>85%</a:t>
                      </a:r>
                      <a:br>
                        <a:rPr lang="ar-SA" sz="800"/>
                      </a:br>
                      <a:endParaRPr lang="ar-SA" sz="800"/>
                    </a:p>
                  </a:txBody>
                  <a:tcPr marL="42333" marR="42333" marT="21167" marB="21167"/>
                </a:tc>
              </a:tr>
              <a:tr h="466725">
                <a:tc>
                  <a:txBody>
                    <a:bodyPr/>
                    <a:lstStyle/>
                    <a:p>
                      <a:pPr algn="l"/>
                      <a:r>
                        <a:rPr lang="ar-SA" sz="800"/>
                        <a:t>30</a:t>
                      </a:r>
                      <a:br>
                        <a:rPr lang="ar-SA" sz="800"/>
                      </a:br>
                      <a:endParaRPr lang="ar-SA" sz="800"/>
                    </a:p>
                  </a:txBody>
                  <a:tcPr marL="42333" marR="42333" marT="21167" marB="21167"/>
                </a:tc>
                <a:tc>
                  <a:txBody>
                    <a:bodyPr/>
                    <a:lstStyle/>
                    <a:p>
                      <a:pPr algn="l"/>
                      <a:r>
                        <a:rPr lang="ar-SA" sz="800"/>
                        <a:t>93%</a:t>
                      </a:r>
                      <a:br>
                        <a:rPr lang="ar-SA" sz="800"/>
                      </a:br>
                      <a:endParaRPr lang="ar-SA" sz="800"/>
                    </a:p>
                  </a:txBody>
                  <a:tcPr marL="42333" marR="42333" marT="21167" marB="21167"/>
                </a:tc>
                <a:tc>
                  <a:txBody>
                    <a:bodyPr/>
                    <a:lstStyle/>
                    <a:p>
                      <a:pPr algn="l"/>
                      <a:r>
                        <a:rPr lang="ar-SA" sz="800"/>
                        <a:t>55%</a:t>
                      </a:r>
                      <a:br>
                        <a:rPr lang="ar-SA" sz="800"/>
                      </a:br>
                      <a:endParaRPr lang="ar-SA" sz="800"/>
                    </a:p>
                  </a:txBody>
                  <a:tcPr marL="42333" marR="42333" marT="21167" marB="21167"/>
                </a:tc>
                <a:tc>
                  <a:txBody>
                    <a:bodyPr/>
                    <a:lstStyle/>
                    <a:p>
                      <a:pPr algn="l"/>
                      <a:r>
                        <a:rPr lang="ar-SA" sz="800"/>
                        <a:t>2%</a:t>
                      </a:r>
                      <a:br>
                        <a:rPr lang="ar-SA" sz="800"/>
                      </a:br>
                      <a:endParaRPr lang="ar-SA" sz="800"/>
                    </a:p>
                  </a:txBody>
                  <a:tcPr marL="42333" marR="42333" marT="21167" marB="21167"/>
                </a:tc>
                <a:tc>
                  <a:txBody>
                    <a:bodyPr/>
                    <a:lstStyle/>
                    <a:p>
                      <a:pPr algn="l"/>
                      <a:r>
                        <a:rPr lang="ar-SA" sz="800"/>
                        <a:t>11%</a:t>
                      </a:r>
                      <a:br>
                        <a:rPr lang="ar-SA" sz="800"/>
                      </a:br>
                      <a:endParaRPr lang="ar-SA" sz="800"/>
                    </a:p>
                  </a:txBody>
                  <a:tcPr marL="42333" marR="42333" marT="21167" marB="21167"/>
                </a:tc>
                <a:tc>
                  <a:txBody>
                    <a:bodyPr/>
                    <a:lstStyle/>
                    <a:p>
                      <a:pPr algn="l"/>
                      <a:r>
                        <a:rPr lang="ar-SA" sz="800"/>
                        <a:t>15%</a:t>
                      </a:r>
                      <a:br>
                        <a:rPr lang="ar-SA" sz="800"/>
                      </a:br>
                      <a:endParaRPr lang="ar-SA" sz="800"/>
                    </a:p>
                  </a:txBody>
                  <a:tcPr marL="42333" marR="42333" marT="21167" marB="21167"/>
                </a:tc>
                <a:tc>
                  <a:txBody>
                    <a:bodyPr/>
                    <a:lstStyle/>
                    <a:p>
                      <a:pPr algn="l"/>
                      <a:r>
                        <a:rPr lang="ar-SA" sz="800"/>
                        <a:t>90%</a:t>
                      </a:r>
                      <a:br>
                        <a:rPr lang="ar-SA" sz="800"/>
                      </a:br>
                      <a:endParaRPr lang="ar-SA" sz="800"/>
                    </a:p>
                  </a:txBody>
                  <a:tcPr marL="42333" marR="42333" marT="21167" marB="21167"/>
                </a:tc>
              </a:tr>
              <a:tr h="466725">
                <a:tc>
                  <a:txBody>
                    <a:bodyPr/>
                    <a:lstStyle/>
                    <a:p>
                      <a:pPr algn="l"/>
                      <a:r>
                        <a:rPr lang="ar-SA" sz="800"/>
                        <a:t>31</a:t>
                      </a:r>
                      <a:br>
                        <a:rPr lang="ar-SA" sz="800"/>
                      </a:br>
                      <a:endParaRPr lang="ar-SA" sz="800"/>
                    </a:p>
                  </a:txBody>
                  <a:tcPr marL="42333" marR="42333" marT="21167" marB="21167"/>
                </a:tc>
                <a:tc>
                  <a:txBody>
                    <a:bodyPr/>
                    <a:lstStyle/>
                    <a:p>
                      <a:pPr algn="l"/>
                      <a:r>
                        <a:rPr lang="ar-SA" sz="800"/>
                        <a:t>94%</a:t>
                      </a:r>
                      <a:br>
                        <a:rPr lang="ar-SA" sz="800"/>
                      </a:br>
                      <a:endParaRPr lang="ar-SA" sz="800"/>
                    </a:p>
                  </a:txBody>
                  <a:tcPr marL="42333" marR="42333" marT="21167" marB="21167"/>
                </a:tc>
                <a:tc>
                  <a:txBody>
                    <a:bodyPr/>
                    <a:lstStyle/>
                    <a:p>
                      <a:pPr algn="l"/>
                      <a:r>
                        <a:rPr lang="ar-SA" sz="800"/>
                        <a:t>37%</a:t>
                      </a:r>
                      <a:br>
                        <a:rPr lang="ar-SA" sz="800"/>
                      </a:br>
                      <a:endParaRPr lang="ar-SA" sz="800"/>
                    </a:p>
                  </a:txBody>
                  <a:tcPr marL="42333" marR="42333" marT="21167" marB="21167"/>
                </a:tc>
                <a:tc>
                  <a:txBody>
                    <a:bodyPr/>
                    <a:lstStyle/>
                    <a:p>
                      <a:pPr algn="l"/>
                      <a:r>
                        <a:rPr lang="ar-SA" sz="800"/>
                        <a:t>2%</a:t>
                      </a:r>
                      <a:br>
                        <a:rPr lang="ar-SA" sz="800"/>
                      </a:br>
                      <a:endParaRPr lang="ar-SA" sz="800"/>
                    </a:p>
                  </a:txBody>
                  <a:tcPr marL="42333" marR="42333" marT="21167" marB="21167"/>
                </a:tc>
                <a:tc>
                  <a:txBody>
                    <a:bodyPr/>
                    <a:lstStyle/>
                    <a:p>
                      <a:pPr algn="l"/>
                      <a:r>
                        <a:rPr lang="ar-SA" sz="800"/>
                        <a:t>14%</a:t>
                      </a:r>
                      <a:br>
                        <a:rPr lang="ar-SA" sz="800"/>
                      </a:br>
                      <a:endParaRPr lang="ar-SA" sz="800"/>
                    </a:p>
                  </a:txBody>
                  <a:tcPr marL="42333" marR="42333" marT="21167" marB="21167"/>
                </a:tc>
                <a:tc>
                  <a:txBody>
                    <a:bodyPr/>
                    <a:lstStyle/>
                    <a:p>
                      <a:pPr algn="l"/>
                      <a:r>
                        <a:rPr lang="ar-SA" sz="800"/>
                        <a:t>8%</a:t>
                      </a:r>
                      <a:br>
                        <a:rPr lang="ar-SA" sz="800"/>
                      </a:br>
                      <a:endParaRPr lang="ar-SA" sz="800"/>
                    </a:p>
                  </a:txBody>
                  <a:tcPr marL="42333" marR="42333" marT="21167" marB="21167"/>
                </a:tc>
                <a:tc>
                  <a:txBody>
                    <a:bodyPr/>
                    <a:lstStyle/>
                    <a:p>
                      <a:pPr algn="l"/>
                      <a:r>
                        <a:rPr lang="ar-SA" sz="800"/>
                        <a:t>93%</a:t>
                      </a:r>
                      <a:br>
                        <a:rPr lang="ar-SA" sz="800"/>
                      </a:br>
                      <a:endParaRPr lang="ar-SA" sz="800"/>
                    </a:p>
                  </a:txBody>
                  <a:tcPr marL="42333" marR="42333" marT="21167" marB="21167"/>
                </a:tc>
              </a:tr>
              <a:tr h="466725">
                <a:tc>
                  <a:txBody>
                    <a:bodyPr/>
                    <a:lstStyle/>
                    <a:p>
                      <a:pPr algn="l"/>
                      <a:r>
                        <a:rPr lang="ar-SA" sz="800"/>
                        <a:t>32</a:t>
                      </a:r>
                      <a:br>
                        <a:rPr lang="ar-SA" sz="800"/>
                      </a:br>
                      <a:endParaRPr lang="ar-SA" sz="800"/>
                    </a:p>
                  </a:txBody>
                  <a:tcPr marL="42333" marR="42333" marT="21167" marB="21167"/>
                </a:tc>
                <a:tc>
                  <a:txBody>
                    <a:bodyPr/>
                    <a:lstStyle/>
                    <a:p>
                      <a:pPr algn="l"/>
                      <a:r>
                        <a:rPr lang="ar-SA" sz="800"/>
                        <a:t>95%</a:t>
                      </a:r>
                      <a:br>
                        <a:rPr lang="ar-SA" sz="800"/>
                      </a:br>
                      <a:endParaRPr lang="ar-SA" sz="800"/>
                    </a:p>
                  </a:txBody>
                  <a:tcPr marL="42333" marR="42333" marT="21167" marB="21167"/>
                </a:tc>
                <a:tc>
                  <a:txBody>
                    <a:bodyPr/>
                    <a:lstStyle/>
                    <a:p>
                      <a:pPr algn="l"/>
                      <a:r>
                        <a:rPr lang="ar-SA" sz="800"/>
                        <a:t>28%</a:t>
                      </a:r>
                      <a:br>
                        <a:rPr lang="ar-SA" sz="800"/>
                      </a:br>
                      <a:endParaRPr lang="ar-SA" sz="800"/>
                    </a:p>
                  </a:txBody>
                  <a:tcPr marL="42333" marR="42333" marT="21167" marB="21167"/>
                </a:tc>
                <a:tc>
                  <a:txBody>
                    <a:bodyPr/>
                    <a:lstStyle/>
                    <a:p>
                      <a:pPr algn="l"/>
                      <a:r>
                        <a:rPr lang="ar-SA" sz="800"/>
                        <a:t>1%</a:t>
                      </a:r>
                      <a:br>
                        <a:rPr lang="ar-SA" sz="800"/>
                      </a:br>
                      <a:endParaRPr lang="ar-SA" sz="800"/>
                    </a:p>
                  </a:txBody>
                  <a:tcPr marL="42333" marR="42333" marT="21167" marB="21167"/>
                </a:tc>
                <a:tc>
                  <a:txBody>
                    <a:bodyPr/>
                    <a:lstStyle/>
                    <a:p>
                      <a:pPr algn="l"/>
                      <a:r>
                        <a:rPr lang="ar-SA" sz="800"/>
                        <a:t>3%</a:t>
                      </a:r>
                      <a:br>
                        <a:rPr lang="ar-SA" sz="800"/>
                      </a:br>
                      <a:endParaRPr lang="ar-SA" sz="800"/>
                    </a:p>
                  </a:txBody>
                  <a:tcPr marL="42333" marR="42333" marT="21167" marB="21167"/>
                </a:tc>
                <a:tc>
                  <a:txBody>
                    <a:bodyPr/>
                    <a:lstStyle/>
                    <a:p>
                      <a:pPr algn="l"/>
                      <a:r>
                        <a:rPr lang="ar-SA" sz="800"/>
                        <a:t>6%</a:t>
                      </a:r>
                      <a:br>
                        <a:rPr lang="ar-SA" sz="800"/>
                      </a:br>
                      <a:endParaRPr lang="ar-SA" sz="800"/>
                    </a:p>
                  </a:txBody>
                  <a:tcPr marL="42333" marR="42333" marT="21167" marB="21167"/>
                </a:tc>
                <a:tc>
                  <a:txBody>
                    <a:bodyPr/>
                    <a:lstStyle/>
                    <a:p>
                      <a:pPr algn="l"/>
                      <a:r>
                        <a:rPr lang="ar-SA" sz="800"/>
                        <a:t>95%</a:t>
                      </a:r>
                      <a:br>
                        <a:rPr lang="ar-SA" sz="800"/>
                      </a:br>
                      <a:endParaRPr lang="ar-SA" sz="800"/>
                    </a:p>
                  </a:txBody>
                  <a:tcPr marL="42333" marR="42333" marT="21167" marB="21167"/>
                </a:tc>
              </a:tr>
              <a:tr h="466725">
                <a:tc>
                  <a:txBody>
                    <a:bodyPr/>
                    <a:lstStyle/>
                    <a:p>
                      <a:pPr algn="l"/>
                      <a:r>
                        <a:rPr lang="ar-SA" sz="800"/>
                        <a:t>33</a:t>
                      </a:r>
                      <a:br>
                        <a:rPr lang="ar-SA" sz="800"/>
                      </a:br>
                      <a:endParaRPr lang="ar-SA" sz="800"/>
                    </a:p>
                  </a:txBody>
                  <a:tcPr marL="42333" marR="42333" marT="21167" marB="21167"/>
                </a:tc>
                <a:tc>
                  <a:txBody>
                    <a:bodyPr/>
                    <a:lstStyle/>
                    <a:p>
                      <a:pPr algn="l"/>
                      <a:r>
                        <a:rPr lang="ar-SA" sz="800"/>
                        <a:t>96%</a:t>
                      </a:r>
                      <a:br>
                        <a:rPr lang="ar-SA" sz="800"/>
                      </a:br>
                      <a:endParaRPr lang="ar-SA" sz="800"/>
                    </a:p>
                  </a:txBody>
                  <a:tcPr marL="42333" marR="42333" marT="21167" marB="21167"/>
                </a:tc>
                <a:tc>
                  <a:txBody>
                    <a:bodyPr/>
                    <a:lstStyle/>
                    <a:p>
                      <a:pPr algn="l"/>
                      <a:r>
                        <a:rPr lang="ar-SA" sz="800"/>
                        <a:t>34%</a:t>
                      </a:r>
                      <a:br>
                        <a:rPr lang="ar-SA" sz="800"/>
                      </a:br>
                      <a:endParaRPr lang="ar-SA" sz="800"/>
                    </a:p>
                  </a:txBody>
                  <a:tcPr marL="42333" marR="42333" marT="21167" marB="21167"/>
                </a:tc>
                <a:tc>
                  <a:txBody>
                    <a:bodyPr/>
                    <a:lstStyle/>
                    <a:p>
                      <a:pPr algn="l"/>
                      <a:r>
                        <a:rPr lang="ar-SA" sz="800"/>
                        <a:t>0%</a:t>
                      </a:r>
                      <a:br>
                        <a:rPr lang="ar-SA" sz="800"/>
                      </a:br>
                      <a:endParaRPr lang="ar-SA" sz="800"/>
                    </a:p>
                  </a:txBody>
                  <a:tcPr marL="42333" marR="42333" marT="21167" marB="21167"/>
                </a:tc>
                <a:tc>
                  <a:txBody>
                    <a:bodyPr/>
                    <a:lstStyle/>
                    <a:p>
                      <a:pPr algn="l"/>
                      <a:r>
                        <a:rPr lang="ar-SA" sz="800"/>
                        <a:t>5%</a:t>
                      </a:r>
                      <a:br>
                        <a:rPr lang="ar-SA" sz="800"/>
                      </a:br>
                      <a:endParaRPr lang="ar-SA" sz="800"/>
                    </a:p>
                  </a:txBody>
                  <a:tcPr marL="42333" marR="42333" marT="21167" marB="21167"/>
                </a:tc>
                <a:tc>
                  <a:txBody>
                    <a:bodyPr/>
                    <a:lstStyle/>
                    <a:p>
                      <a:pPr algn="l"/>
                      <a:r>
                        <a:rPr lang="ar-SA" sz="800"/>
                        <a:t>2%</a:t>
                      </a:r>
                      <a:br>
                        <a:rPr lang="ar-SA" sz="800"/>
                      </a:br>
                      <a:endParaRPr lang="ar-SA" sz="800"/>
                    </a:p>
                  </a:txBody>
                  <a:tcPr marL="42333" marR="42333" marT="21167" marB="21167"/>
                </a:tc>
                <a:tc>
                  <a:txBody>
                    <a:bodyPr/>
                    <a:lstStyle/>
                    <a:p>
                      <a:pPr algn="l"/>
                      <a:r>
                        <a:rPr lang="ar-SA" sz="800"/>
                        <a:t>96%</a:t>
                      </a:r>
                      <a:br>
                        <a:rPr lang="ar-SA" sz="800"/>
                      </a:br>
                      <a:endParaRPr lang="ar-SA" sz="800"/>
                    </a:p>
                  </a:txBody>
                  <a:tcPr marL="42333" marR="42333" marT="21167" marB="21167"/>
                </a:tc>
              </a:tr>
              <a:tr h="466725">
                <a:tc>
                  <a:txBody>
                    <a:bodyPr/>
                    <a:lstStyle/>
                    <a:p>
                      <a:pPr algn="l"/>
                      <a:r>
                        <a:rPr lang="ar-SA" sz="800"/>
                        <a:t>34</a:t>
                      </a:r>
                      <a:br>
                        <a:rPr lang="ar-SA" sz="800"/>
                      </a:br>
                      <a:endParaRPr lang="ar-SA" sz="800"/>
                    </a:p>
                  </a:txBody>
                  <a:tcPr marL="42333" marR="42333" marT="21167" marB="21167"/>
                </a:tc>
                <a:tc>
                  <a:txBody>
                    <a:bodyPr/>
                    <a:lstStyle/>
                    <a:p>
                      <a:pPr algn="l"/>
                      <a:r>
                        <a:rPr lang="ar-SA" sz="800"/>
                        <a:t>97%</a:t>
                      </a:r>
                      <a:br>
                        <a:rPr lang="ar-SA" sz="800"/>
                      </a:br>
                      <a:endParaRPr lang="ar-SA" sz="800"/>
                    </a:p>
                  </a:txBody>
                  <a:tcPr marL="42333" marR="42333" marT="21167" marB="21167"/>
                </a:tc>
                <a:tc>
                  <a:txBody>
                    <a:bodyPr/>
                    <a:lstStyle/>
                    <a:p>
                      <a:pPr algn="l"/>
                      <a:r>
                        <a:rPr lang="ar-SA" sz="800"/>
                        <a:t>14%</a:t>
                      </a:r>
                      <a:br>
                        <a:rPr lang="ar-SA" sz="800"/>
                      </a:br>
                      <a:endParaRPr lang="ar-SA" sz="800"/>
                    </a:p>
                  </a:txBody>
                  <a:tcPr marL="42333" marR="42333" marT="21167" marB="21167"/>
                </a:tc>
                <a:tc>
                  <a:txBody>
                    <a:bodyPr/>
                    <a:lstStyle/>
                    <a:p>
                      <a:pPr algn="l"/>
                      <a:r>
                        <a:rPr lang="ar-SA" sz="800"/>
                        <a:t>0%</a:t>
                      </a:r>
                      <a:br>
                        <a:rPr lang="ar-SA" sz="800"/>
                      </a:br>
                      <a:endParaRPr lang="ar-SA" sz="800"/>
                    </a:p>
                  </a:txBody>
                  <a:tcPr marL="42333" marR="42333" marT="21167" marB="21167"/>
                </a:tc>
                <a:tc>
                  <a:txBody>
                    <a:bodyPr/>
                    <a:lstStyle/>
                    <a:p>
                      <a:pPr algn="l"/>
                      <a:r>
                        <a:rPr lang="ar-SA" sz="800"/>
                        <a:t>4%</a:t>
                      </a:r>
                      <a:br>
                        <a:rPr lang="ar-SA" sz="800"/>
                      </a:br>
                      <a:endParaRPr lang="ar-SA" sz="800"/>
                    </a:p>
                  </a:txBody>
                  <a:tcPr marL="42333" marR="42333" marT="21167" marB="21167"/>
                </a:tc>
                <a:tc>
                  <a:txBody>
                    <a:bodyPr/>
                    <a:lstStyle/>
                    <a:p>
                      <a:pPr algn="l"/>
                      <a:r>
                        <a:rPr lang="ar-SA" sz="800"/>
                        <a:t>3%</a:t>
                      </a:r>
                      <a:br>
                        <a:rPr lang="ar-SA" sz="800"/>
                      </a:br>
                      <a:endParaRPr lang="ar-SA" sz="800"/>
                    </a:p>
                  </a:txBody>
                  <a:tcPr marL="42333" marR="42333" marT="21167" marB="21167"/>
                </a:tc>
                <a:tc>
                  <a:txBody>
                    <a:bodyPr/>
                    <a:lstStyle/>
                    <a:p>
                      <a:pPr algn="l"/>
                      <a:r>
                        <a:rPr lang="ar-SA" sz="800" dirty="0"/>
                        <a:t>97%</a:t>
                      </a:r>
                      <a:br>
                        <a:rPr lang="ar-SA" sz="800" dirty="0"/>
                      </a:br>
                      <a:endParaRPr lang="ar-SA" sz="800" dirty="0"/>
                    </a:p>
                  </a:txBody>
                  <a:tcPr marL="42333" marR="42333" marT="21167" marB="21167"/>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fontScale="90000"/>
          </a:bodyPr>
          <a:lstStyle/>
          <a:p>
            <a:pPr fontAlgn="auto">
              <a:spcAft>
                <a:spcPts val="0"/>
              </a:spcAft>
              <a:defRPr/>
            </a:pPr>
            <a:r>
              <a:rPr lang="en-US" dirty="0" smtClean="0"/>
              <a:t>Impact on health</a:t>
            </a:r>
            <a:br>
              <a:rPr lang="en-US" dirty="0" smtClean="0"/>
            </a:br>
            <a:endParaRPr lang="en-US" dirty="0"/>
          </a:p>
        </p:txBody>
      </p:sp>
      <p:sp>
        <p:nvSpPr>
          <p:cNvPr id="3" name="عنصر نائب للمحتوى 2"/>
          <p:cNvSpPr>
            <a:spLocks noGrp="1"/>
          </p:cNvSpPr>
          <p:nvPr>
            <p:ph idx="1"/>
          </p:nvPr>
        </p:nvSpPr>
        <p:spPr/>
        <p:txBody>
          <a:bodyPr rtlCol="1">
            <a:normAutofit fontScale="92500" lnSpcReduction="20000"/>
          </a:bodyPr>
          <a:lstStyle/>
          <a:p>
            <a:pPr algn="l" fontAlgn="auto">
              <a:spcAft>
                <a:spcPts val="0"/>
              </a:spcAft>
              <a:buFont typeface="Arial" pitchFamily="34" charset="0"/>
              <a:buNone/>
              <a:defRPr/>
            </a:pPr>
            <a:r>
              <a:rPr lang="en-US" b="1" i="1" dirty="0"/>
              <a:t>Short-term morbidities associated with preterm</a:t>
            </a:r>
          </a:p>
          <a:p>
            <a:pPr algn="l" fontAlgn="auto">
              <a:spcAft>
                <a:spcPts val="0"/>
              </a:spcAft>
              <a:buFont typeface="Arial" pitchFamily="34" charset="0"/>
              <a:buNone/>
              <a:defRPr/>
            </a:pPr>
            <a:r>
              <a:rPr lang="en-US" b="1" i="1" dirty="0"/>
              <a:t>delivery </a:t>
            </a:r>
            <a:r>
              <a:rPr lang="en-US" b="1" i="1" dirty="0" smtClean="0"/>
              <a:t>include :</a:t>
            </a:r>
          </a:p>
          <a:p>
            <a:pPr algn="l" fontAlgn="auto">
              <a:spcAft>
                <a:spcPts val="0"/>
              </a:spcAft>
              <a:buFont typeface="Arial" pitchFamily="34" charset="0"/>
              <a:buNone/>
              <a:defRPr/>
            </a:pPr>
            <a:r>
              <a:rPr lang="en-US" dirty="0" smtClean="0"/>
              <a:t>respiratory </a:t>
            </a:r>
            <a:r>
              <a:rPr lang="en-US" dirty="0"/>
              <a:t>distress syndrome, </a:t>
            </a:r>
            <a:endParaRPr lang="en-US" dirty="0" smtClean="0"/>
          </a:p>
          <a:p>
            <a:pPr algn="l" fontAlgn="auto">
              <a:spcAft>
                <a:spcPts val="0"/>
              </a:spcAft>
              <a:buFont typeface="Arial" pitchFamily="34" charset="0"/>
              <a:buNone/>
              <a:defRPr/>
            </a:pPr>
            <a:r>
              <a:rPr lang="en-US" dirty="0" err="1" smtClean="0"/>
              <a:t>Intraventricular</a:t>
            </a:r>
            <a:r>
              <a:rPr lang="en-US" dirty="0" smtClean="0"/>
              <a:t> hemorrhage</a:t>
            </a:r>
            <a:r>
              <a:rPr lang="en-US" dirty="0"/>
              <a:t>, </a:t>
            </a:r>
            <a:endParaRPr lang="en-US" dirty="0" smtClean="0"/>
          </a:p>
          <a:p>
            <a:pPr algn="l" fontAlgn="auto">
              <a:spcAft>
                <a:spcPts val="0"/>
              </a:spcAft>
              <a:buFont typeface="Arial" pitchFamily="34" charset="0"/>
              <a:buNone/>
              <a:defRPr/>
            </a:pPr>
            <a:r>
              <a:rPr lang="en-US" dirty="0" err="1" smtClean="0"/>
              <a:t>periventricular</a:t>
            </a:r>
            <a:r>
              <a:rPr lang="en-US" dirty="0" smtClean="0"/>
              <a:t> </a:t>
            </a:r>
            <a:r>
              <a:rPr lang="en-US" dirty="0" err="1"/>
              <a:t>leukomalacia</a:t>
            </a:r>
            <a:r>
              <a:rPr lang="en-US" dirty="0"/>
              <a:t>, </a:t>
            </a:r>
            <a:endParaRPr lang="en-US" dirty="0" smtClean="0"/>
          </a:p>
          <a:p>
            <a:pPr algn="l" fontAlgn="auto">
              <a:spcAft>
                <a:spcPts val="0"/>
              </a:spcAft>
              <a:buFont typeface="Arial" pitchFamily="34" charset="0"/>
              <a:buNone/>
              <a:defRPr/>
            </a:pPr>
            <a:r>
              <a:rPr lang="en-US" dirty="0" smtClean="0"/>
              <a:t>necrotizing </a:t>
            </a:r>
            <a:r>
              <a:rPr lang="en-US" dirty="0" err="1" smtClean="0"/>
              <a:t>enterocolitis</a:t>
            </a:r>
            <a:r>
              <a:rPr lang="en-US" dirty="0"/>
              <a:t>, </a:t>
            </a:r>
            <a:endParaRPr lang="en-US" dirty="0" smtClean="0"/>
          </a:p>
          <a:p>
            <a:pPr algn="l" fontAlgn="auto">
              <a:spcAft>
                <a:spcPts val="0"/>
              </a:spcAft>
              <a:buFont typeface="Arial" pitchFamily="34" charset="0"/>
              <a:buNone/>
              <a:defRPr/>
            </a:pPr>
            <a:r>
              <a:rPr lang="en-US" dirty="0" err="1" smtClean="0"/>
              <a:t>bronchopulmonary</a:t>
            </a:r>
            <a:r>
              <a:rPr lang="en-US" dirty="0" smtClean="0"/>
              <a:t> dysplasia</a:t>
            </a:r>
            <a:endParaRPr lang="en-US" dirty="0"/>
          </a:p>
          <a:p>
            <a:pPr algn="l" fontAlgn="auto">
              <a:spcAft>
                <a:spcPts val="0"/>
              </a:spcAft>
              <a:buFont typeface="Arial" pitchFamily="34" charset="0"/>
              <a:buNone/>
              <a:defRPr/>
            </a:pPr>
            <a:r>
              <a:rPr lang="en-US" dirty="0"/>
              <a:t>sepsis, </a:t>
            </a:r>
            <a:endParaRPr lang="en-US" dirty="0" smtClean="0"/>
          </a:p>
          <a:p>
            <a:pPr algn="l" fontAlgn="auto">
              <a:spcAft>
                <a:spcPts val="0"/>
              </a:spcAft>
              <a:buFont typeface="Arial" pitchFamily="34" charset="0"/>
              <a:buNone/>
              <a:defRPr/>
            </a:pPr>
            <a:r>
              <a:rPr lang="en-US" dirty="0" smtClean="0"/>
              <a:t>and </a:t>
            </a:r>
            <a:r>
              <a:rPr lang="en-US" dirty="0"/>
              <a:t>patent </a:t>
            </a:r>
            <a:r>
              <a:rPr lang="en-US" dirty="0" err="1"/>
              <a:t>ductus</a:t>
            </a:r>
            <a:r>
              <a:rPr lang="en-US" dirty="0"/>
              <a:t> </a:t>
            </a:r>
            <a:r>
              <a:rPr lang="en-US" dirty="0" err="1"/>
              <a:t>arteriosus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TotalTime>
  <Words>2281</Words>
  <Application>Microsoft Office PowerPoint</Application>
  <PresentationFormat>On-screen Show (4:3)</PresentationFormat>
  <Paragraphs>252</Paragraphs>
  <Slides>55</Slides>
  <Notes>0</Notes>
  <HiddenSlides>0</HiddenSlides>
  <MMClips>0</MMClips>
  <ScaleCrop>false</ScaleCrop>
  <HeadingPairs>
    <vt:vector size="6" baseType="variant">
      <vt:variant>
        <vt:lpstr>الخطوط المستخدمة</vt:lpstr>
      </vt:variant>
      <vt:variant>
        <vt:i4>3</vt:i4>
      </vt:variant>
      <vt:variant>
        <vt:lpstr>قالب التصميم</vt:lpstr>
      </vt:variant>
      <vt:variant>
        <vt:i4>1</vt:i4>
      </vt:variant>
      <vt:variant>
        <vt:lpstr>عناوين الشرائح</vt:lpstr>
      </vt:variant>
      <vt:variant>
        <vt:i4>55</vt:i4>
      </vt:variant>
    </vt:vector>
  </HeadingPairs>
  <TitlesOfParts>
    <vt:vector size="59" baseType="lpstr">
      <vt:lpstr>Calibri</vt:lpstr>
      <vt:lpstr>Arial</vt:lpstr>
      <vt:lpstr>Times New Roman</vt:lpstr>
      <vt:lpstr>سمة Office</vt:lpstr>
      <vt:lpstr>Preterm Labor &amp; Premature  Rupture of Membranes </vt:lpstr>
      <vt:lpstr>Objectives </vt:lpstr>
      <vt:lpstr>Definition </vt:lpstr>
      <vt:lpstr>PTL</vt:lpstr>
      <vt:lpstr>Incidence </vt:lpstr>
      <vt:lpstr>الشريحة 6</vt:lpstr>
      <vt:lpstr>Impact on health </vt:lpstr>
      <vt:lpstr>الشريحة 8</vt:lpstr>
      <vt:lpstr>Impact on health </vt:lpstr>
      <vt:lpstr>Impact on health </vt:lpstr>
      <vt:lpstr>Impact on health </vt:lpstr>
      <vt:lpstr>PTL  Pathogenesis</vt:lpstr>
      <vt:lpstr>الشريحة 13</vt:lpstr>
      <vt:lpstr>الشريحة 14</vt:lpstr>
      <vt:lpstr>Risk Factors </vt:lpstr>
      <vt:lpstr>Risk Factors</vt:lpstr>
      <vt:lpstr>Risk Factors</vt:lpstr>
      <vt:lpstr>How to predict PTL ? </vt:lpstr>
      <vt:lpstr>How to predict PTL ? </vt:lpstr>
      <vt:lpstr>How to predict PTL ? </vt:lpstr>
      <vt:lpstr>How to predict PTL ? </vt:lpstr>
      <vt:lpstr>Management </vt:lpstr>
      <vt:lpstr>Management </vt:lpstr>
      <vt:lpstr>Management </vt:lpstr>
      <vt:lpstr>الشريحة 25</vt:lpstr>
      <vt:lpstr>الشريحة 26</vt:lpstr>
      <vt:lpstr>الشريحة 27</vt:lpstr>
      <vt:lpstr>Management </vt:lpstr>
      <vt:lpstr>Management </vt:lpstr>
      <vt:lpstr>Management </vt:lpstr>
      <vt:lpstr>management</vt:lpstr>
      <vt:lpstr>Premature Rupture of Membranes </vt:lpstr>
      <vt:lpstr>Introduction </vt:lpstr>
      <vt:lpstr>Introduction </vt:lpstr>
      <vt:lpstr>Premature Rupture of Membranes (at Term) </vt:lpstr>
      <vt:lpstr>Premature Rupture of Membranes (at Term) </vt:lpstr>
      <vt:lpstr>Premature Rupture of Membranes (at Term)  </vt:lpstr>
      <vt:lpstr>Premature Rupture of Membranes (at Term)  </vt:lpstr>
      <vt:lpstr>Premature Rupture of Membranes (at Term)  </vt:lpstr>
      <vt:lpstr>الشريحة 40</vt:lpstr>
      <vt:lpstr>Premature Rupture of Membranes (at Term)  </vt:lpstr>
      <vt:lpstr>Premature Rupture of Membranes (at Term)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lpstr>Premature Preterm Rupture of Membranes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Preterm Labor &amp; Premature  Rupture of Membranes </dc:title>
  <dc:creator>Administrator</dc:creator>
  <cp:lastModifiedBy>Digital</cp:lastModifiedBy>
  <cp:revision>61</cp:revision>
  <dcterms:created xsi:type="dcterms:W3CDTF">2010-04-03T02:06:51Z</dcterms:created>
  <dcterms:modified xsi:type="dcterms:W3CDTF">2010-04-04T03:22:46Z</dcterms:modified>
</cp:coreProperties>
</file>