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318" r:id="rId4"/>
    <p:sldId id="319" r:id="rId5"/>
    <p:sldId id="320" r:id="rId6"/>
    <p:sldId id="258" r:id="rId7"/>
    <p:sldId id="349" r:id="rId8"/>
    <p:sldId id="350" r:id="rId9"/>
    <p:sldId id="266" r:id="rId10"/>
    <p:sldId id="263" r:id="rId11"/>
    <p:sldId id="259" r:id="rId12"/>
    <p:sldId id="268" r:id="rId13"/>
    <p:sldId id="269" r:id="rId14"/>
    <p:sldId id="270" r:id="rId15"/>
    <p:sldId id="321" r:id="rId16"/>
    <p:sldId id="322" r:id="rId17"/>
    <p:sldId id="327" r:id="rId18"/>
    <p:sldId id="323"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279" r:id="rId40"/>
    <p:sldId id="280" r:id="rId41"/>
    <p:sldId id="281" r:id="rId42"/>
    <p:sldId id="287" r:id="rId43"/>
    <p:sldId id="282" r:id="rId44"/>
    <p:sldId id="284" r:id="rId45"/>
    <p:sldId id="285" r:id="rId46"/>
    <p:sldId id="354" r:id="rId47"/>
    <p:sldId id="288" r:id="rId48"/>
    <p:sldId id="355"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53" r:id="rId69"/>
    <p:sldId id="324" r:id="rId70"/>
    <p:sldId id="325" r:id="rId71"/>
    <p:sldId id="326" r:id="rId7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B8CE0-D371-4BE5-B557-D5F05E20AF8B}"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pPr rtl="1"/>
          <a:endParaRPr lang="ar-SA"/>
        </a:p>
      </dgm:t>
    </dgm:pt>
    <dgm:pt modelId="{4611C1EC-8FE9-4C95-9C42-3E9D386F15AC}">
      <dgm:prSet phldrT="[نص]" custT="1"/>
      <dgm:spPr/>
      <dgm:t>
        <a:bodyPr/>
        <a:lstStyle/>
        <a:p>
          <a:pPr rtl="1"/>
          <a:r>
            <a:rPr lang="en-US" sz="1400" b="1" dirty="0" smtClean="0"/>
            <a:t>Chronic Diarrhea</a:t>
          </a:r>
          <a:endParaRPr lang="ar-SA" sz="1400" b="1" dirty="0"/>
        </a:p>
      </dgm:t>
    </dgm:pt>
    <dgm:pt modelId="{7755FE0E-6BB3-4643-AAEA-B11CC8091979}" type="parTrans" cxnId="{AD3C6D60-8DA1-44CE-AE1A-75079FF803E8}">
      <dgm:prSet/>
      <dgm:spPr/>
      <dgm:t>
        <a:bodyPr/>
        <a:lstStyle/>
        <a:p>
          <a:pPr rtl="1"/>
          <a:endParaRPr lang="ar-SA" sz="2400" b="1"/>
        </a:p>
      </dgm:t>
    </dgm:pt>
    <dgm:pt modelId="{058E45F7-6EC7-40DD-8075-A4AFA2A0EF8E}" type="sibTrans" cxnId="{AD3C6D60-8DA1-44CE-AE1A-75079FF803E8}">
      <dgm:prSet/>
      <dgm:spPr/>
      <dgm:t>
        <a:bodyPr/>
        <a:lstStyle/>
        <a:p>
          <a:pPr rtl="1"/>
          <a:endParaRPr lang="ar-SA" sz="2400" b="1"/>
        </a:p>
      </dgm:t>
    </dgm:pt>
    <dgm:pt modelId="{93B859A1-A193-4769-BD28-1FA0CDD3E8F1}">
      <dgm:prSet phldrT="[نص]" custT="1"/>
      <dgm:spPr/>
      <dgm:t>
        <a:bodyPr/>
        <a:lstStyle/>
        <a:p>
          <a:pPr rtl="1"/>
          <a:r>
            <a:rPr lang="en-US" sz="1000" b="1" dirty="0" smtClean="0"/>
            <a:t>Infections</a:t>
          </a:r>
          <a:endParaRPr lang="ar-SA" sz="1000" b="1" dirty="0"/>
        </a:p>
      </dgm:t>
    </dgm:pt>
    <dgm:pt modelId="{A88A7B79-0019-4B22-91D4-4481D2418481}" type="parTrans" cxnId="{52529181-DCF5-4B20-818A-4FF20668765B}">
      <dgm:prSet custT="1"/>
      <dgm:spPr/>
      <dgm:t>
        <a:bodyPr/>
        <a:lstStyle/>
        <a:p>
          <a:pPr rtl="1"/>
          <a:endParaRPr lang="ar-SA" sz="1000" b="1"/>
        </a:p>
      </dgm:t>
    </dgm:pt>
    <dgm:pt modelId="{45B866CF-4279-4362-902D-53279BEBD8F0}" type="sibTrans" cxnId="{52529181-DCF5-4B20-818A-4FF20668765B}">
      <dgm:prSet/>
      <dgm:spPr/>
      <dgm:t>
        <a:bodyPr/>
        <a:lstStyle/>
        <a:p>
          <a:pPr rtl="1"/>
          <a:endParaRPr lang="ar-SA" sz="2400" b="1"/>
        </a:p>
      </dgm:t>
    </dgm:pt>
    <dgm:pt modelId="{062A7468-898B-452F-9708-242D325C1B2D}">
      <dgm:prSet phldrT="[نص]" custT="1"/>
      <dgm:spPr/>
      <dgm:t>
        <a:bodyPr/>
        <a:lstStyle/>
        <a:p>
          <a:pPr rtl="1"/>
          <a:r>
            <a:rPr lang="en-US" sz="1000" b="1" dirty="0" smtClean="0"/>
            <a:t>Endocrine</a:t>
          </a:r>
          <a:endParaRPr lang="ar-SA" sz="1000" b="1" dirty="0"/>
        </a:p>
      </dgm:t>
    </dgm:pt>
    <dgm:pt modelId="{5E3723D6-551C-443C-B267-2F295D8AADC3}" type="parTrans" cxnId="{1E2A9CE7-45E8-42FA-BAA1-A6C7395F3BF2}">
      <dgm:prSet custT="1"/>
      <dgm:spPr/>
      <dgm:t>
        <a:bodyPr/>
        <a:lstStyle/>
        <a:p>
          <a:pPr rtl="1"/>
          <a:endParaRPr lang="ar-SA" sz="1000" b="1"/>
        </a:p>
      </dgm:t>
    </dgm:pt>
    <dgm:pt modelId="{9E14E6CE-5B69-46FC-813B-E052FB6CE9D6}" type="sibTrans" cxnId="{1E2A9CE7-45E8-42FA-BAA1-A6C7395F3BF2}">
      <dgm:prSet/>
      <dgm:spPr/>
      <dgm:t>
        <a:bodyPr/>
        <a:lstStyle/>
        <a:p>
          <a:pPr rtl="1"/>
          <a:endParaRPr lang="ar-SA" sz="2400" b="1"/>
        </a:p>
      </dgm:t>
    </dgm:pt>
    <dgm:pt modelId="{AB4DB717-485D-4985-A0A7-83EA8225F956}">
      <dgm:prSet phldrT="[نص]" custT="1"/>
      <dgm:spPr/>
      <dgm:t>
        <a:bodyPr/>
        <a:lstStyle/>
        <a:p>
          <a:pPr rtl="1"/>
          <a:r>
            <a:rPr lang="en-US" sz="1000" b="1" dirty="0" smtClean="0"/>
            <a:t>Chronic nonspecific diarrhea.</a:t>
          </a:r>
          <a:endParaRPr lang="ar-SA" sz="1000" b="1" dirty="0"/>
        </a:p>
      </dgm:t>
    </dgm:pt>
    <dgm:pt modelId="{1F3B794B-34CA-45CF-9DF2-51E756978282}" type="parTrans" cxnId="{F68276C3-E814-4D0D-8F59-3B7C58296A78}">
      <dgm:prSet custT="1"/>
      <dgm:spPr/>
      <dgm:t>
        <a:bodyPr/>
        <a:lstStyle/>
        <a:p>
          <a:pPr rtl="1"/>
          <a:endParaRPr lang="ar-SA" sz="1000" b="1"/>
        </a:p>
      </dgm:t>
    </dgm:pt>
    <dgm:pt modelId="{DC1A2CC8-F218-4800-A3DE-1550A6C1FCED}" type="sibTrans" cxnId="{F68276C3-E814-4D0D-8F59-3B7C58296A78}">
      <dgm:prSet/>
      <dgm:spPr/>
      <dgm:t>
        <a:bodyPr/>
        <a:lstStyle/>
        <a:p>
          <a:pPr rtl="1"/>
          <a:endParaRPr lang="ar-SA" sz="2400" b="1"/>
        </a:p>
      </dgm:t>
    </dgm:pt>
    <dgm:pt modelId="{7E55901E-7D10-4B1D-8CB1-46B2D6D2249A}">
      <dgm:prSet phldrT="[نص]" custT="1"/>
      <dgm:spPr/>
      <dgm:t>
        <a:bodyPr/>
        <a:lstStyle/>
        <a:p>
          <a:pPr rtl="1"/>
          <a:r>
            <a:rPr lang="en-US" sz="1000" b="1" dirty="0" smtClean="0"/>
            <a:t>Carbohydrates  </a:t>
          </a:r>
          <a:r>
            <a:rPr lang="en-US" sz="1000" b="1" dirty="0" err="1" smtClean="0"/>
            <a:t>malabsorption</a:t>
          </a:r>
          <a:endParaRPr lang="ar-SA" sz="1000" b="1" dirty="0"/>
        </a:p>
      </dgm:t>
    </dgm:pt>
    <dgm:pt modelId="{8ABB251A-3843-40DE-8987-5BB8E0C5D6B6}" type="parTrans" cxnId="{E794CFE5-5EA9-4DB0-86F6-7FA6A2DD76C4}">
      <dgm:prSet custT="1"/>
      <dgm:spPr/>
      <dgm:t>
        <a:bodyPr/>
        <a:lstStyle/>
        <a:p>
          <a:pPr rtl="1"/>
          <a:endParaRPr lang="ar-SA" sz="1000" b="1"/>
        </a:p>
      </dgm:t>
    </dgm:pt>
    <dgm:pt modelId="{00AA0F27-5793-424F-A32C-1C5D3476A06A}" type="sibTrans" cxnId="{E794CFE5-5EA9-4DB0-86F6-7FA6A2DD76C4}">
      <dgm:prSet/>
      <dgm:spPr/>
      <dgm:t>
        <a:bodyPr/>
        <a:lstStyle/>
        <a:p>
          <a:pPr rtl="1"/>
          <a:endParaRPr lang="ar-SA" sz="2400" b="1"/>
        </a:p>
      </dgm:t>
    </dgm:pt>
    <dgm:pt modelId="{A15E18AE-569E-4D35-9AD4-154F7D6EDE61}">
      <dgm:prSet custT="1"/>
      <dgm:spPr/>
      <dgm:t>
        <a:bodyPr/>
        <a:lstStyle/>
        <a:p>
          <a:pPr rtl="1"/>
          <a:r>
            <a:rPr lang="en-US" sz="1000" b="1" dirty="0" smtClean="0"/>
            <a:t>Dietary</a:t>
          </a:r>
          <a:endParaRPr lang="ar-SA" sz="1000" b="1" dirty="0"/>
        </a:p>
      </dgm:t>
    </dgm:pt>
    <dgm:pt modelId="{5E6FA1EC-B844-44E3-B086-D2E73AB771C1}" type="parTrans" cxnId="{D1F6D4A4-8843-477C-8D53-C8D380025030}">
      <dgm:prSet custT="1"/>
      <dgm:spPr/>
      <dgm:t>
        <a:bodyPr/>
        <a:lstStyle/>
        <a:p>
          <a:pPr rtl="1"/>
          <a:endParaRPr lang="ar-SA" sz="1000" b="1"/>
        </a:p>
      </dgm:t>
    </dgm:pt>
    <dgm:pt modelId="{96F3308F-0311-4AC2-8370-A47D87A7E5C4}" type="sibTrans" cxnId="{D1F6D4A4-8843-477C-8D53-C8D380025030}">
      <dgm:prSet/>
      <dgm:spPr/>
      <dgm:t>
        <a:bodyPr/>
        <a:lstStyle/>
        <a:p>
          <a:pPr rtl="1"/>
          <a:endParaRPr lang="ar-SA" sz="2400" b="1"/>
        </a:p>
      </dgm:t>
    </dgm:pt>
    <dgm:pt modelId="{EEDCA5F8-A385-45EC-AA01-42BAF37F7255}">
      <dgm:prSet custT="1"/>
      <dgm:spPr/>
      <dgm:t>
        <a:bodyPr/>
        <a:lstStyle/>
        <a:p>
          <a:pPr rtl="1"/>
          <a:r>
            <a:rPr lang="en-US" sz="1000" b="1" dirty="0" smtClean="0"/>
            <a:t>Immune defects</a:t>
          </a:r>
          <a:endParaRPr lang="ar-SA" sz="1000" b="1" dirty="0"/>
        </a:p>
      </dgm:t>
    </dgm:pt>
    <dgm:pt modelId="{BCEA65E4-D7DD-4E5D-BFB1-603E38E2D3B4}" type="parTrans" cxnId="{48A95D2B-453E-4965-840A-0775C5DF1175}">
      <dgm:prSet custT="1"/>
      <dgm:spPr/>
      <dgm:t>
        <a:bodyPr/>
        <a:lstStyle/>
        <a:p>
          <a:pPr rtl="1"/>
          <a:endParaRPr lang="ar-SA" sz="1000" b="1"/>
        </a:p>
      </dgm:t>
    </dgm:pt>
    <dgm:pt modelId="{E0969267-BD20-43E1-A387-900F03C10630}" type="sibTrans" cxnId="{48A95D2B-453E-4965-840A-0775C5DF1175}">
      <dgm:prSet/>
      <dgm:spPr/>
      <dgm:t>
        <a:bodyPr/>
        <a:lstStyle/>
        <a:p>
          <a:pPr rtl="1"/>
          <a:endParaRPr lang="ar-SA" sz="2400" b="1"/>
        </a:p>
      </dgm:t>
    </dgm:pt>
    <dgm:pt modelId="{CB6DF2FF-931E-43A9-8B27-866578AA270F}">
      <dgm:prSet custT="1"/>
      <dgm:spPr/>
      <dgm:t>
        <a:bodyPr/>
        <a:lstStyle/>
        <a:p>
          <a:pPr rtl="1"/>
          <a:r>
            <a:rPr lang="en-US" sz="1000" b="1" dirty="0" smtClean="0"/>
            <a:t>Metabolic defects</a:t>
          </a:r>
          <a:endParaRPr lang="ar-SA" sz="1000" b="1" dirty="0"/>
        </a:p>
      </dgm:t>
    </dgm:pt>
    <dgm:pt modelId="{F43D2CEC-B529-4111-97B7-2943359118E0}" type="parTrans" cxnId="{8E2C1272-B843-4D8C-9BEF-0722C5AE8734}">
      <dgm:prSet custT="1"/>
      <dgm:spPr/>
      <dgm:t>
        <a:bodyPr/>
        <a:lstStyle/>
        <a:p>
          <a:pPr rtl="1"/>
          <a:endParaRPr lang="ar-SA" sz="1000" b="1"/>
        </a:p>
      </dgm:t>
    </dgm:pt>
    <dgm:pt modelId="{CC36B7A2-E952-4E18-BE8B-866E0F999BE3}" type="sibTrans" cxnId="{8E2C1272-B843-4D8C-9BEF-0722C5AE8734}">
      <dgm:prSet/>
      <dgm:spPr/>
      <dgm:t>
        <a:bodyPr/>
        <a:lstStyle/>
        <a:p>
          <a:pPr rtl="1"/>
          <a:endParaRPr lang="ar-SA" sz="2400" b="1"/>
        </a:p>
      </dgm:t>
    </dgm:pt>
    <dgm:pt modelId="{3A0BE0FA-2D46-4622-9F2B-B6F4929B241E}">
      <dgm:prSet custT="1"/>
      <dgm:spPr/>
      <dgm:t>
        <a:bodyPr/>
        <a:lstStyle/>
        <a:p>
          <a:pPr rtl="1"/>
          <a:r>
            <a:rPr lang="en-US" sz="1000" b="1" dirty="0" smtClean="0"/>
            <a:t>Pancreas </a:t>
          </a:r>
          <a:endParaRPr lang="ar-SA" sz="1000" b="1" dirty="0"/>
        </a:p>
      </dgm:t>
    </dgm:pt>
    <dgm:pt modelId="{AAC9B2CA-FEC9-4586-86FA-1F022DB8D0C3}" type="parTrans" cxnId="{6429FF60-D157-4D55-8093-FE302F52350B}">
      <dgm:prSet custT="1"/>
      <dgm:spPr/>
      <dgm:t>
        <a:bodyPr/>
        <a:lstStyle/>
        <a:p>
          <a:pPr rtl="1"/>
          <a:endParaRPr lang="ar-SA" sz="1000" b="1"/>
        </a:p>
      </dgm:t>
    </dgm:pt>
    <dgm:pt modelId="{C2572DE3-4E92-468C-8BAC-76F140C8D0B1}" type="sibTrans" cxnId="{6429FF60-D157-4D55-8093-FE302F52350B}">
      <dgm:prSet/>
      <dgm:spPr/>
      <dgm:t>
        <a:bodyPr/>
        <a:lstStyle/>
        <a:p>
          <a:pPr rtl="1"/>
          <a:endParaRPr lang="ar-SA" sz="2400" b="1"/>
        </a:p>
      </dgm:t>
    </dgm:pt>
    <dgm:pt modelId="{CA35F7D2-E223-44DB-B5BC-2DBF25642ECC}">
      <dgm:prSet custT="1"/>
      <dgm:spPr/>
      <dgm:t>
        <a:bodyPr/>
        <a:lstStyle/>
        <a:p>
          <a:pPr rtl="1"/>
          <a:r>
            <a:rPr lang="en-US" sz="1000" b="1" dirty="0" smtClean="0"/>
            <a:t>Small intestine</a:t>
          </a:r>
          <a:endParaRPr lang="ar-SA" sz="1000" b="1" dirty="0"/>
        </a:p>
      </dgm:t>
    </dgm:pt>
    <dgm:pt modelId="{885581F0-89B4-4494-9E80-0CDE247A9D8E}" type="parTrans" cxnId="{84458E05-4847-4564-AB23-0042560D7BDA}">
      <dgm:prSet custT="1"/>
      <dgm:spPr/>
      <dgm:t>
        <a:bodyPr/>
        <a:lstStyle/>
        <a:p>
          <a:pPr rtl="1"/>
          <a:endParaRPr lang="ar-SA" sz="1000" b="1"/>
        </a:p>
      </dgm:t>
    </dgm:pt>
    <dgm:pt modelId="{CA371ABE-465D-4968-88BC-48B8908F8BE9}" type="sibTrans" cxnId="{84458E05-4847-4564-AB23-0042560D7BDA}">
      <dgm:prSet/>
      <dgm:spPr/>
      <dgm:t>
        <a:bodyPr/>
        <a:lstStyle/>
        <a:p>
          <a:pPr rtl="1"/>
          <a:endParaRPr lang="ar-SA" sz="2400" b="1"/>
        </a:p>
      </dgm:t>
    </dgm:pt>
    <dgm:pt modelId="{1A12F386-6152-44FA-B433-EA4656104A98}">
      <dgm:prSet custT="1"/>
      <dgm:spPr/>
      <dgm:t>
        <a:bodyPr/>
        <a:lstStyle/>
        <a:p>
          <a:pPr rtl="1"/>
          <a:r>
            <a:rPr lang="en-US" sz="1000" b="1" dirty="0" smtClean="0"/>
            <a:t>IBS</a:t>
          </a:r>
        </a:p>
        <a:p>
          <a:pPr rtl="1"/>
          <a:r>
            <a:rPr lang="en-US" sz="1000" b="1" dirty="0" smtClean="0"/>
            <a:t>IBD</a:t>
          </a:r>
          <a:endParaRPr lang="ar-SA" sz="1000" b="1" dirty="0"/>
        </a:p>
      </dgm:t>
    </dgm:pt>
    <dgm:pt modelId="{87A256AE-159E-4DD0-9411-75F7796D9842}" type="parTrans" cxnId="{B67F4556-C100-4F3D-93AA-8AB549D3D87C}">
      <dgm:prSet custT="1"/>
      <dgm:spPr/>
      <dgm:t>
        <a:bodyPr/>
        <a:lstStyle/>
        <a:p>
          <a:pPr rtl="1"/>
          <a:endParaRPr lang="ar-SA" sz="1000" b="1"/>
        </a:p>
      </dgm:t>
    </dgm:pt>
    <dgm:pt modelId="{F2021050-9904-4257-BA53-B25C2D8F1CFC}" type="sibTrans" cxnId="{B67F4556-C100-4F3D-93AA-8AB549D3D87C}">
      <dgm:prSet/>
      <dgm:spPr/>
      <dgm:t>
        <a:bodyPr/>
        <a:lstStyle/>
        <a:p>
          <a:pPr rtl="1"/>
          <a:endParaRPr lang="ar-SA" sz="2400" b="1"/>
        </a:p>
      </dgm:t>
    </dgm:pt>
    <dgm:pt modelId="{5603FB55-92AF-4E6D-A19A-99633CE3476F}" type="pres">
      <dgm:prSet presAssocID="{FC4B8CE0-D371-4BE5-B557-D5F05E20AF8B}" presName="Name0" presStyleCnt="0">
        <dgm:presLayoutVars>
          <dgm:chMax val="1"/>
          <dgm:dir/>
          <dgm:animLvl val="ctr"/>
          <dgm:resizeHandles val="exact"/>
        </dgm:presLayoutVars>
      </dgm:prSet>
      <dgm:spPr/>
      <dgm:t>
        <a:bodyPr/>
        <a:lstStyle/>
        <a:p>
          <a:pPr rtl="1"/>
          <a:endParaRPr lang="ar-SA"/>
        </a:p>
      </dgm:t>
    </dgm:pt>
    <dgm:pt modelId="{170792EF-650F-4A47-A414-694F8C716FFC}" type="pres">
      <dgm:prSet presAssocID="{4611C1EC-8FE9-4C95-9C42-3E9D386F15AC}" presName="centerShape" presStyleLbl="node0" presStyleIdx="0" presStyleCnt="1"/>
      <dgm:spPr/>
      <dgm:t>
        <a:bodyPr/>
        <a:lstStyle/>
        <a:p>
          <a:pPr rtl="1"/>
          <a:endParaRPr lang="ar-SA"/>
        </a:p>
      </dgm:t>
    </dgm:pt>
    <dgm:pt modelId="{B76A4D84-4CE2-4CAD-BFEE-9FD2E4B40F19}" type="pres">
      <dgm:prSet presAssocID="{A88A7B79-0019-4B22-91D4-4481D2418481}" presName="parTrans" presStyleLbl="sibTrans2D1" presStyleIdx="0" presStyleCnt="10"/>
      <dgm:spPr/>
      <dgm:t>
        <a:bodyPr/>
        <a:lstStyle/>
        <a:p>
          <a:pPr rtl="1"/>
          <a:endParaRPr lang="ar-SA"/>
        </a:p>
      </dgm:t>
    </dgm:pt>
    <dgm:pt modelId="{E07BD7B4-061F-4E4E-B5C1-D3A1A4AAB815}" type="pres">
      <dgm:prSet presAssocID="{A88A7B79-0019-4B22-91D4-4481D2418481}" presName="connectorText" presStyleLbl="sibTrans2D1" presStyleIdx="0" presStyleCnt="10"/>
      <dgm:spPr/>
      <dgm:t>
        <a:bodyPr/>
        <a:lstStyle/>
        <a:p>
          <a:pPr rtl="1"/>
          <a:endParaRPr lang="ar-SA"/>
        </a:p>
      </dgm:t>
    </dgm:pt>
    <dgm:pt modelId="{04F7001D-B814-419A-9C58-F0DE846DAE90}" type="pres">
      <dgm:prSet presAssocID="{93B859A1-A193-4769-BD28-1FA0CDD3E8F1}" presName="node" presStyleLbl="node1" presStyleIdx="0" presStyleCnt="10">
        <dgm:presLayoutVars>
          <dgm:bulletEnabled val="1"/>
        </dgm:presLayoutVars>
      </dgm:prSet>
      <dgm:spPr/>
      <dgm:t>
        <a:bodyPr/>
        <a:lstStyle/>
        <a:p>
          <a:pPr rtl="1"/>
          <a:endParaRPr lang="ar-SA"/>
        </a:p>
      </dgm:t>
    </dgm:pt>
    <dgm:pt modelId="{3028D2E6-55EE-4164-AC9D-19E6A893C0AF}" type="pres">
      <dgm:prSet presAssocID="{5E3723D6-551C-443C-B267-2F295D8AADC3}" presName="parTrans" presStyleLbl="sibTrans2D1" presStyleIdx="1" presStyleCnt="10"/>
      <dgm:spPr/>
      <dgm:t>
        <a:bodyPr/>
        <a:lstStyle/>
        <a:p>
          <a:pPr rtl="1"/>
          <a:endParaRPr lang="ar-SA"/>
        </a:p>
      </dgm:t>
    </dgm:pt>
    <dgm:pt modelId="{9A196D59-8204-4DD4-B09E-302384B675CC}" type="pres">
      <dgm:prSet presAssocID="{5E3723D6-551C-443C-B267-2F295D8AADC3}" presName="connectorText" presStyleLbl="sibTrans2D1" presStyleIdx="1" presStyleCnt="10"/>
      <dgm:spPr/>
      <dgm:t>
        <a:bodyPr/>
        <a:lstStyle/>
        <a:p>
          <a:pPr rtl="1"/>
          <a:endParaRPr lang="ar-SA"/>
        </a:p>
      </dgm:t>
    </dgm:pt>
    <dgm:pt modelId="{BC88E46B-58C5-48F8-AFAE-8706D7907F17}" type="pres">
      <dgm:prSet presAssocID="{062A7468-898B-452F-9708-242D325C1B2D}" presName="node" presStyleLbl="node1" presStyleIdx="1" presStyleCnt="10">
        <dgm:presLayoutVars>
          <dgm:bulletEnabled val="1"/>
        </dgm:presLayoutVars>
      </dgm:prSet>
      <dgm:spPr/>
      <dgm:t>
        <a:bodyPr/>
        <a:lstStyle/>
        <a:p>
          <a:pPr rtl="1"/>
          <a:endParaRPr lang="ar-SA"/>
        </a:p>
      </dgm:t>
    </dgm:pt>
    <dgm:pt modelId="{CA231D5D-7356-4552-A1DE-ACD1B4F2C657}" type="pres">
      <dgm:prSet presAssocID="{1F3B794B-34CA-45CF-9DF2-51E756978282}" presName="parTrans" presStyleLbl="sibTrans2D1" presStyleIdx="2" presStyleCnt="10"/>
      <dgm:spPr/>
      <dgm:t>
        <a:bodyPr/>
        <a:lstStyle/>
        <a:p>
          <a:pPr rtl="1"/>
          <a:endParaRPr lang="ar-SA"/>
        </a:p>
      </dgm:t>
    </dgm:pt>
    <dgm:pt modelId="{F8E88834-9D1E-477B-BC13-23628DCC3700}" type="pres">
      <dgm:prSet presAssocID="{1F3B794B-34CA-45CF-9DF2-51E756978282}" presName="connectorText" presStyleLbl="sibTrans2D1" presStyleIdx="2" presStyleCnt="10"/>
      <dgm:spPr/>
      <dgm:t>
        <a:bodyPr/>
        <a:lstStyle/>
        <a:p>
          <a:pPr rtl="1"/>
          <a:endParaRPr lang="ar-SA"/>
        </a:p>
      </dgm:t>
    </dgm:pt>
    <dgm:pt modelId="{05673806-A136-4AD8-9A58-A0E34BDCF05D}" type="pres">
      <dgm:prSet presAssocID="{AB4DB717-485D-4985-A0A7-83EA8225F956}" presName="node" presStyleLbl="node1" presStyleIdx="2" presStyleCnt="10">
        <dgm:presLayoutVars>
          <dgm:bulletEnabled val="1"/>
        </dgm:presLayoutVars>
      </dgm:prSet>
      <dgm:spPr/>
      <dgm:t>
        <a:bodyPr/>
        <a:lstStyle/>
        <a:p>
          <a:pPr rtl="1"/>
          <a:endParaRPr lang="ar-SA"/>
        </a:p>
      </dgm:t>
    </dgm:pt>
    <dgm:pt modelId="{88EDF796-3780-4405-ACAF-90E7D41DCF98}" type="pres">
      <dgm:prSet presAssocID="{8ABB251A-3843-40DE-8987-5BB8E0C5D6B6}" presName="parTrans" presStyleLbl="sibTrans2D1" presStyleIdx="3" presStyleCnt="10"/>
      <dgm:spPr/>
      <dgm:t>
        <a:bodyPr/>
        <a:lstStyle/>
        <a:p>
          <a:pPr rtl="1"/>
          <a:endParaRPr lang="ar-SA"/>
        </a:p>
      </dgm:t>
    </dgm:pt>
    <dgm:pt modelId="{989B0ECA-195A-476E-998B-01FCEB2C3E0D}" type="pres">
      <dgm:prSet presAssocID="{8ABB251A-3843-40DE-8987-5BB8E0C5D6B6}" presName="connectorText" presStyleLbl="sibTrans2D1" presStyleIdx="3" presStyleCnt="10"/>
      <dgm:spPr/>
      <dgm:t>
        <a:bodyPr/>
        <a:lstStyle/>
        <a:p>
          <a:pPr rtl="1"/>
          <a:endParaRPr lang="ar-SA"/>
        </a:p>
      </dgm:t>
    </dgm:pt>
    <dgm:pt modelId="{F498BE3C-8160-48A5-8EF8-A68D671E5B50}" type="pres">
      <dgm:prSet presAssocID="{7E55901E-7D10-4B1D-8CB1-46B2D6D2249A}" presName="node" presStyleLbl="node1" presStyleIdx="3" presStyleCnt="10">
        <dgm:presLayoutVars>
          <dgm:bulletEnabled val="1"/>
        </dgm:presLayoutVars>
      </dgm:prSet>
      <dgm:spPr/>
      <dgm:t>
        <a:bodyPr/>
        <a:lstStyle/>
        <a:p>
          <a:pPr rtl="1"/>
          <a:endParaRPr lang="ar-SA"/>
        </a:p>
      </dgm:t>
    </dgm:pt>
    <dgm:pt modelId="{BD3386F0-79C9-4B81-B1FA-BDB526D9591C}" type="pres">
      <dgm:prSet presAssocID="{5E6FA1EC-B844-44E3-B086-D2E73AB771C1}" presName="parTrans" presStyleLbl="sibTrans2D1" presStyleIdx="4" presStyleCnt="10"/>
      <dgm:spPr/>
      <dgm:t>
        <a:bodyPr/>
        <a:lstStyle/>
        <a:p>
          <a:pPr rtl="1"/>
          <a:endParaRPr lang="ar-SA"/>
        </a:p>
      </dgm:t>
    </dgm:pt>
    <dgm:pt modelId="{378663AD-FDB8-4B32-9C8F-E322446BBC0C}" type="pres">
      <dgm:prSet presAssocID="{5E6FA1EC-B844-44E3-B086-D2E73AB771C1}" presName="connectorText" presStyleLbl="sibTrans2D1" presStyleIdx="4" presStyleCnt="10"/>
      <dgm:spPr/>
      <dgm:t>
        <a:bodyPr/>
        <a:lstStyle/>
        <a:p>
          <a:pPr rtl="1"/>
          <a:endParaRPr lang="ar-SA"/>
        </a:p>
      </dgm:t>
    </dgm:pt>
    <dgm:pt modelId="{A3502711-D72E-4DEB-9AD8-AEC99C8061F4}" type="pres">
      <dgm:prSet presAssocID="{A15E18AE-569E-4D35-9AD4-154F7D6EDE61}" presName="node" presStyleLbl="node1" presStyleIdx="4" presStyleCnt="10">
        <dgm:presLayoutVars>
          <dgm:bulletEnabled val="1"/>
        </dgm:presLayoutVars>
      </dgm:prSet>
      <dgm:spPr/>
      <dgm:t>
        <a:bodyPr/>
        <a:lstStyle/>
        <a:p>
          <a:pPr rtl="1"/>
          <a:endParaRPr lang="ar-SA"/>
        </a:p>
      </dgm:t>
    </dgm:pt>
    <dgm:pt modelId="{8EA42F15-D891-4F54-AE74-DBADCAE221F7}" type="pres">
      <dgm:prSet presAssocID="{BCEA65E4-D7DD-4E5D-BFB1-603E38E2D3B4}" presName="parTrans" presStyleLbl="sibTrans2D1" presStyleIdx="5" presStyleCnt="10"/>
      <dgm:spPr/>
      <dgm:t>
        <a:bodyPr/>
        <a:lstStyle/>
        <a:p>
          <a:pPr rtl="1"/>
          <a:endParaRPr lang="ar-SA"/>
        </a:p>
      </dgm:t>
    </dgm:pt>
    <dgm:pt modelId="{8EAD95D1-DDE3-41AF-96DA-1B48A1F37FE5}" type="pres">
      <dgm:prSet presAssocID="{BCEA65E4-D7DD-4E5D-BFB1-603E38E2D3B4}" presName="connectorText" presStyleLbl="sibTrans2D1" presStyleIdx="5" presStyleCnt="10"/>
      <dgm:spPr/>
      <dgm:t>
        <a:bodyPr/>
        <a:lstStyle/>
        <a:p>
          <a:pPr rtl="1"/>
          <a:endParaRPr lang="ar-SA"/>
        </a:p>
      </dgm:t>
    </dgm:pt>
    <dgm:pt modelId="{DBF99E27-C904-4F87-A870-43AB490EA570}" type="pres">
      <dgm:prSet presAssocID="{EEDCA5F8-A385-45EC-AA01-42BAF37F7255}" presName="node" presStyleLbl="node1" presStyleIdx="5" presStyleCnt="10">
        <dgm:presLayoutVars>
          <dgm:bulletEnabled val="1"/>
        </dgm:presLayoutVars>
      </dgm:prSet>
      <dgm:spPr/>
      <dgm:t>
        <a:bodyPr/>
        <a:lstStyle/>
        <a:p>
          <a:pPr rtl="1"/>
          <a:endParaRPr lang="ar-SA"/>
        </a:p>
      </dgm:t>
    </dgm:pt>
    <dgm:pt modelId="{C637D22D-7B4F-4C3D-853F-231CB3BE5A94}" type="pres">
      <dgm:prSet presAssocID="{F43D2CEC-B529-4111-97B7-2943359118E0}" presName="parTrans" presStyleLbl="sibTrans2D1" presStyleIdx="6" presStyleCnt="10"/>
      <dgm:spPr/>
      <dgm:t>
        <a:bodyPr/>
        <a:lstStyle/>
        <a:p>
          <a:pPr rtl="1"/>
          <a:endParaRPr lang="ar-SA"/>
        </a:p>
      </dgm:t>
    </dgm:pt>
    <dgm:pt modelId="{61301745-A17C-484D-9B1E-C1D1BD639899}" type="pres">
      <dgm:prSet presAssocID="{F43D2CEC-B529-4111-97B7-2943359118E0}" presName="connectorText" presStyleLbl="sibTrans2D1" presStyleIdx="6" presStyleCnt="10"/>
      <dgm:spPr/>
      <dgm:t>
        <a:bodyPr/>
        <a:lstStyle/>
        <a:p>
          <a:pPr rtl="1"/>
          <a:endParaRPr lang="ar-SA"/>
        </a:p>
      </dgm:t>
    </dgm:pt>
    <dgm:pt modelId="{9F9EBB6C-F2D5-4170-BE7E-108A28AC1278}" type="pres">
      <dgm:prSet presAssocID="{CB6DF2FF-931E-43A9-8B27-866578AA270F}" presName="node" presStyleLbl="node1" presStyleIdx="6" presStyleCnt="10">
        <dgm:presLayoutVars>
          <dgm:bulletEnabled val="1"/>
        </dgm:presLayoutVars>
      </dgm:prSet>
      <dgm:spPr/>
      <dgm:t>
        <a:bodyPr/>
        <a:lstStyle/>
        <a:p>
          <a:pPr rtl="1"/>
          <a:endParaRPr lang="ar-SA"/>
        </a:p>
      </dgm:t>
    </dgm:pt>
    <dgm:pt modelId="{31D886A5-E1EE-4922-BC10-1273C81B6A61}" type="pres">
      <dgm:prSet presAssocID="{AAC9B2CA-FEC9-4586-86FA-1F022DB8D0C3}" presName="parTrans" presStyleLbl="sibTrans2D1" presStyleIdx="7" presStyleCnt="10"/>
      <dgm:spPr/>
      <dgm:t>
        <a:bodyPr/>
        <a:lstStyle/>
        <a:p>
          <a:pPr rtl="1"/>
          <a:endParaRPr lang="ar-SA"/>
        </a:p>
      </dgm:t>
    </dgm:pt>
    <dgm:pt modelId="{A4F284CE-6F63-413F-A61C-F1DF2B93D4FB}" type="pres">
      <dgm:prSet presAssocID="{AAC9B2CA-FEC9-4586-86FA-1F022DB8D0C3}" presName="connectorText" presStyleLbl="sibTrans2D1" presStyleIdx="7" presStyleCnt="10"/>
      <dgm:spPr/>
      <dgm:t>
        <a:bodyPr/>
        <a:lstStyle/>
        <a:p>
          <a:pPr rtl="1"/>
          <a:endParaRPr lang="ar-SA"/>
        </a:p>
      </dgm:t>
    </dgm:pt>
    <dgm:pt modelId="{09F44B4E-BEFA-4AC5-B601-6835BD27D333}" type="pres">
      <dgm:prSet presAssocID="{3A0BE0FA-2D46-4622-9F2B-B6F4929B241E}" presName="node" presStyleLbl="node1" presStyleIdx="7" presStyleCnt="10">
        <dgm:presLayoutVars>
          <dgm:bulletEnabled val="1"/>
        </dgm:presLayoutVars>
      </dgm:prSet>
      <dgm:spPr/>
      <dgm:t>
        <a:bodyPr/>
        <a:lstStyle/>
        <a:p>
          <a:pPr rtl="1"/>
          <a:endParaRPr lang="ar-SA"/>
        </a:p>
      </dgm:t>
    </dgm:pt>
    <dgm:pt modelId="{41CCCD30-998B-4E29-ABA4-9DA0E15BD60A}" type="pres">
      <dgm:prSet presAssocID="{885581F0-89B4-4494-9E80-0CDE247A9D8E}" presName="parTrans" presStyleLbl="sibTrans2D1" presStyleIdx="8" presStyleCnt="10"/>
      <dgm:spPr/>
      <dgm:t>
        <a:bodyPr/>
        <a:lstStyle/>
        <a:p>
          <a:pPr rtl="1"/>
          <a:endParaRPr lang="ar-SA"/>
        </a:p>
      </dgm:t>
    </dgm:pt>
    <dgm:pt modelId="{47535D10-973A-460C-9554-E2977F2E27C1}" type="pres">
      <dgm:prSet presAssocID="{885581F0-89B4-4494-9E80-0CDE247A9D8E}" presName="connectorText" presStyleLbl="sibTrans2D1" presStyleIdx="8" presStyleCnt="10"/>
      <dgm:spPr/>
      <dgm:t>
        <a:bodyPr/>
        <a:lstStyle/>
        <a:p>
          <a:pPr rtl="1"/>
          <a:endParaRPr lang="ar-SA"/>
        </a:p>
      </dgm:t>
    </dgm:pt>
    <dgm:pt modelId="{5480DCF9-2DAE-4F65-8279-6D0A9492EBD2}" type="pres">
      <dgm:prSet presAssocID="{CA35F7D2-E223-44DB-B5BC-2DBF25642ECC}" presName="node" presStyleLbl="node1" presStyleIdx="8" presStyleCnt="10">
        <dgm:presLayoutVars>
          <dgm:bulletEnabled val="1"/>
        </dgm:presLayoutVars>
      </dgm:prSet>
      <dgm:spPr/>
      <dgm:t>
        <a:bodyPr/>
        <a:lstStyle/>
        <a:p>
          <a:pPr rtl="1"/>
          <a:endParaRPr lang="ar-SA"/>
        </a:p>
      </dgm:t>
    </dgm:pt>
    <dgm:pt modelId="{941D4B16-18A5-4D3E-B4A0-9D83FF8959C6}" type="pres">
      <dgm:prSet presAssocID="{87A256AE-159E-4DD0-9411-75F7796D9842}" presName="parTrans" presStyleLbl="sibTrans2D1" presStyleIdx="9" presStyleCnt="10"/>
      <dgm:spPr/>
      <dgm:t>
        <a:bodyPr/>
        <a:lstStyle/>
        <a:p>
          <a:pPr rtl="1"/>
          <a:endParaRPr lang="ar-SA"/>
        </a:p>
      </dgm:t>
    </dgm:pt>
    <dgm:pt modelId="{C1CC92D6-F2D9-4FB3-BD75-F5BEB5C7B83D}" type="pres">
      <dgm:prSet presAssocID="{87A256AE-159E-4DD0-9411-75F7796D9842}" presName="connectorText" presStyleLbl="sibTrans2D1" presStyleIdx="9" presStyleCnt="10"/>
      <dgm:spPr/>
      <dgm:t>
        <a:bodyPr/>
        <a:lstStyle/>
        <a:p>
          <a:pPr rtl="1"/>
          <a:endParaRPr lang="ar-SA"/>
        </a:p>
      </dgm:t>
    </dgm:pt>
    <dgm:pt modelId="{6213E96C-7653-4A53-B1E7-719D183EC142}" type="pres">
      <dgm:prSet presAssocID="{1A12F386-6152-44FA-B433-EA4656104A98}" presName="node" presStyleLbl="node1" presStyleIdx="9" presStyleCnt="10">
        <dgm:presLayoutVars>
          <dgm:bulletEnabled val="1"/>
        </dgm:presLayoutVars>
      </dgm:prSet>
      <dgm:spPr/>
      <dgm:t>
        <a:bodyPr/>
        <a:lstStyle/>
        <a:p>
          <a:pPr rtl="1"/>
          <a:endParaRPr lang="ar-SA"/>
        </a:p>
      </dgm:t>
    </dgm:pt>
  </dgm:ptLst>
  <dgm:cxnLst>
    <dgm:cxn modelId="{F5C183EB-0070-4AD8-BA87-F3B8101415C6}" type="presOf" srcId="{1F3B794B-34CA-45CF-9DF2-51E756978282}" destId="{CA231D5D-7356-4552-A1DE-ACD1B4F2C657}" srcOrd="0" destOrd="0" presId="urn:microsoft.com/office/officeart/2005/8/layout/radial5"/>
    <dgm:cxn modelId="{15A8A1B9-499D-4640-8CD5-0D0CD204DF03}" type="presOf" srcId="{AAC9B2CA-FEC9-4586-86FA-1F022DB8D0C3}" destId="{A4F284CE-6F63-413F-A61C-F1DF2B93D4FB}" srcOrd="1" destOrd="0" presId="urn:microsoft.com/office/officeart/2005/8/layout/radial5"/>
    <dgm:cxn modelId="{96C10EB8-3E5B-4889-BB6B-314EF4492418}" type="presOf" srcId="{1F3B794B-34CA-45CF-9DF2-51E756978282}" destId="{F8E88834-9D1E-477B-BC13-23628DCC3700}" srcOrd="1" destOrd="0" presId="urn:microsoft.com/office/officeart/2005/8/layout/radial5"/>
    <dgm:cxn modelId="{E794CFE5-5EA9-4DB0-86F6-7FA6A2DD76C4}" srcId="{4611C1EC-8FE9-4C95-9C42-3E9D386F15AC}" destId="{7E55901E-7D10-4B1D-8CB1-46B2D6D2249A}" srcOrd="3" destOrd="0" parTransId="{8ABB251A-3843-40DE-8987-5BB8E0C5D6B6}" sibTransId="{00AA0F27-5793-424F-A32C-1C5D3476A06A}"/>
    <dgm:cxn modelId="{1E2A9CE7-45E8-42FA-BAA1-A6C7395F3BF2}" srcId="{4611C1EC-8FE9-4C95-9C42-3E9D386F15AC}" destId="{062A7468-898B-452F-9708-242D325C1B2D}" srcOrd="1" destOrd="0" parTransId="{5E3723D6-551C-443C-B267-2F295D8AADC3}" sibTransId="{9E14E6CE-5B69-46FC-813B-E052FB6CE9D6}"/>
    <dgm:cxn modelId="{6F3EAC06-DC68-49A8-A9F6-48E136355D1F}" type="presOf" srcId="{CB6DF2FF-931E-43A9-8B27-866578AA270F}" destId="{9F9EBB6C-F2D5-4170-BE7E-108A28AC1278}" srcOrd="0" destOrd="0" presId="urn:microsoft.com/office/officeart/2005/8/layout/radial5"/>
    <dgm:cxn modelId="{00DBE6EF-3036-4959-AEE8-B4E49A3E339D}" type="presOf" srcId="{5E3723D6-551C-443C-B267-2F295D8AADC3}" destId="{9A196D59-8204-4DD4-B09E-302384B675CC}" srcOrd="1" destOrd="0" presId="urn:microsoft.com/office/officeart/2005/8/layout/radial5"/>
    <dgm:cxn modelId="{A438A1C9-245F-4D5A-A228-6DAFB84361DB}" type="presOf" srcId="{F43D2CEC-B529-4111-97B7-2943359118E0}" destId="{C637D22D-7B4F-4C3D-853F-231CB3BE5A94}" srcOrd="0" destOrd="0" presId="urn:microsoft.com/office/officeart/2005/8/layout/radial5"/>
    <dgm:cxn modelId="{50F8C5D1-0127-4EC9-94CA-169B9C872261}" type="presOf" srcId="{AAC9B2CA-FEC9-4586-86FA-1F022DB8D0C3}" destId="{31D886A5-E1EE-4922-BC10-1273C81B6A61}" srcOrd="0" destOrd="0" presId="urn:microsoft.com/office/officeart/2005/8/layout/radial5"/>
    <dgm:cxn modelId="{84458E05-4847-4564-AB23-0042560D7BDA}" srcId="{4611C1EC-8FE9-4C95-9C42-3E9D386F15AC}" destId="{CA35F7D2-E223-44DB-B5BC-2DBF25642ECC}" srcOrd="8" destOrd="0" parTransId="{885581F0-89B4-4494-9E80-0CDE247A9D8E}" sibTransId="{CA371ABE-465D-4968-88BC-48B8908F8BE9}"/>
    <dgm:cxn modelId="{B99E56B1-91C8-46D8-9BA6-67E9EDC4B90C}" type="presOf" srcId="{885581F0-89B4-4494-9E80-0CDE247A9D8E}" destId="{41CCCD30-998B-4E29-ABA4-9DA0E15BD60A}" srcOrd="0" destOrd="0" presId="urn:microsoft.com/office/officeart/2005/8/layout/radial5"/>
    <dgm:cxn modelId="{36825CC8-630A-4F09-B789-75CBF861B2F5}" type="presOf" srcId="{8ABB251A-3843-40DE-8987-5BB8E0C5D6B6}" destId="{989B0ECA-195A-476E-998B-01FCEB2C3E0D}" srcOrd="1" destOrd="0" presId="urn:microsoft.com/office/officeart/2005/8/layout/radial5"/>
    <dgm:cxn modelId="{BD284EF4-5923-488B-BB21-3DEFB6896AE5}" type="presOf" srcId="{FC4B8CE0-D371-4BE5-B557-D5F05E20AF8B}" destId="{5603FB55-92AF-4E6D-A19A-99633CE3476F}" srcOrd="0" destOrd="0" presId="urn:microsoft.com/office/officeart/2005/8/layout/radial5"/>
    <dgm:cxn modelId="{8FFB1C8D-EA1B-4363-AB6A-D0DACF82EE4C}" type="presOf" srcId="{4611C1EC-8FE9-4C95-9C42-3E9D386F15AC}" destId="{170792EF-650F-4A47-A414-694F8C716FFC}" srcOrd="0" destOrd="0" presId="urn:microsoft.com/office/officeart/2005/8/layout/radial5"/>
    <dgm:cxn modelId="{D1F6D4A4-8843-477C-8D53-C8D380025030}" srcId="{4611C1EC-8FE9-4C95-9C42-3E9D386F15AC}" destId="{A15E18AE-569E-4D35-9AD4-154F7D6EDE61}" srcOrd="4" destOrd="0" parTransId="{5E6FA1EC-B844-44E3-B086-D2E73AB771C1}" sibTransId="{96F3308F-0311-4AC2-8370-A47D87A7E5C4}"/>
    <dgm:cxn modelId="{6429FF60-D157-4D55-8093-FE302F52350B}" srcId="{4611C1EC-8FE9-4C95-9C42-3E9D386F15AC}" destId="{3A0BE0FA-2D46-4622-9F2B-B6F4929B241E}" srcOrd="7" destOrd="0" parTransId="{AAC9B2CA-FEC9-4586-86FA-1F022DB8D0C3}" sibTransId="{C2572DE3-4E92-468C-8BAC-76F140C8D0B1}"/>
    <dgm:cxn modelId="{85F8BD06-6F02-4521-8752-6CDC05DA23EB}" type="presOf" srcId="{93B859A1-A193-4769-BD28-1FA0CDD3E8F1}" destId="{04F7001D-B814-419A-9C58-F0DE846DAE90}" srcOrd="0" destOrd="0" presId="urn:microsoft.com/office/officeart/2005/8/layout/radial5"/>
    <dgm:cxn modelId="{F68276C3-E814-4D0D-8F59-3B7C58296A78}" srcId="{4611C1EC-8FE9-4C95-9C42-3E9D386F15AC}" destId="{AB4DB717-485D-4985-A0A7-83EA8225F956}" srcOrd="2" destOrd="0" parTransId="{1F3B794B-34CA-45CF-9DF2-51E756978282}" sibTransId="{DC1A2CC8-F218-4800-A3DE-1550A6C1FCED}"/>
    <dgm:cxn modelId="{591606A8-CD8B-4622-8DAE-82B2F1D201B1}" type="presOf" srcId="{87A256AE-159E-4DD0-9411-75F7796D9842}" destId="{941D4B16-18A5-4D3E-B4A0-9D83FF8959C6}" srcOrd="0" destOrd="0" presId="urn:microsoft.com/office/officeart/2005/8/layout/radial5"/>
    <dgm:cxn modelId="{19C51B06-A896-4702-8739-7C4737B9DF88}" type="presOf" srcId="{1A12F386-6152-44FA-B433-EA4656104A98}" destId="{6213E96C-7653-4A53-B1E7-719D183EC142}" srcOrd="0" destOrd="0" presId="urn:microsoft.com/office/officeart/2005/8/layout/radial5"/>
    <dgm:cxn modelId="{03A59E4C-D30B-425F-87ED-7A10518321F7}" type="presOf" srcId="{A15E18AE-569E-4D35-9AD4-154F7D6EDE61}" destId="{A3502711-D72E-4DEB-9AD8-AEC99C8061F4}" srcOrd="0" destOrd="0" presId="urn:microsoft.com/office/officeart/2005/8/layout/radial5"/>
    <dgm:cxn modelId="{48A95D2B-453E-4965-840A-0775C5DF1175}" srcId="{4611C1EC-8FE9-4C95-9C42-3E9D386F15AC}" destId="{EEDCA5F8-A385-45EC-AA01-42BAF37F7255}" srcOrd="5" destOrd="0" parTransId="{BCEA65E4-D7DD-4E5D-BFB1-603E38E2D3B4}" sibTransId="{E0969267-BD20-43E1-A387-900F03C10630}"/>
    <dgm:cxn modelId="{FACC5AED-0D02-4202-AD97-00F30F2D0F0E}" type="presOf" srcId="{062A7468-898B-452F-9708-242D325C1B2D}" destId="{BC88E46B-58C5-48F8-AFAE-8706D7907F17}" srcOrd="0" destOrd="0" presId="urn:microsoft.com/office/officeart/2005/8/layout/radial5"/>
    <dgm:cxn modelId="{80A13F1F-A4BD-432E-AB55-C61EBA03EF6C}" type="presOf" srcId="{AB4DB717-485D-4985-A0A7-83EA8225F956}" destId="{05673806-A136-4AD8-9A58-A0E34BDCF05D}" srcOrd="0" destOrd="0" presId="urn:microsoft.com/office/officeart/2005/8/layout/radial5"/>
    <dgm:cxn modelId="{C808DBDD-EC4C-4716-A977-ACAF0D0DE50A}" type="presOf" srcId="{EEDCA5F8-A385-45EC-AA01-42BAF37F7255}" destId="{DBF99E27-C904-4F87-A870-43AB490EA570}" srcOrd="0" destOrd="0" presId="urn:microsoft.com/office/officeart/2005/8/layout/radial5"/>
    <dgm:cxn modelId="{BD9EF1F8-C752-4683-BAA1-66365B64394B}" type="presOf" srcId="{BCEA65E4-D7DD-4E5D-BFB1-603E38E2D3B4}" destId="{8EA42F15-D891-4F54-AE74-DBADCAE221F7}" srcOrd="0" destOrd="0" presId="urn:microsoft.com/office/officeart/2005/8/layout/radial5"/>
    <dgm:cxn modelId="{B3445824-16DF-41A1-85C6-8903E0F1C25D}" type="presOf" srcId="{CA35F7D2-E223-44DB-B5BC-2DBF25642ECC}" destId="{5480DCF9-2DAE-4F65-8279-6D0A9492EBD2}" srcOrd="0" destOrd="0" presId="urn:microsoft.com/office/officeart/2005/8/layout/radial5"/>
    <dgm:cxn modelId="{D6611919-FED9-47C7-BE39-526457902008}" type="presOf" srcId="{BCEA65E4-D7DD-4E5D-BFB1-603E38E2D3B4}" destId="{8EAD95D1-DDE3-41AF-96DA-1B48A1F37FE5}" srcOrd="1" destOrd="0" presId="urn:microsoft.com/office/officeart/2005/8/layout/radial5"/>
    <dgm:cxn modelId="{8E2C1272-B843-4D8C-9BEF-0722C5AE8734}" srcId="{4611C1EC-8FE9-4C95-9C42-3E9D386F15AC}" destId="{CB6DF2FF-931E-43A9-8B27-866578AA270F}" srcOrd="6" destOrd="0" parTransId="{F43D2CEC-B529-4111-97B7-2943359118E0}" sibTransId="{CC36B7A2-E952-4E18-BE8B-866E0F999BE3}"/>
    <dgm:cxn modelId="{D8CF9472-8373-4670-BD2C-F189B7459B87}" type="presOf" srcId="{885581F0-89B4-4494-9E80-0CDE247A9D8E}" destId="{47535D10-973A-460C-9554-E2977F2E27C1}" srcOrd="1" destOrd="0" presId="urn:microsoft.com/office/officeart/2005/8/layout/radial5"/>
    <dgm:cxn modelId="{52529181-DCF5-4B20-818A-4FF20668765B}" srcId="{4611C1EC-8FE9-4C95-9C42-3E9D386F15AC}" destId="{93B859A1-A193-4769-BD28-1FA0CDD3E8F1}" srcOrd="0" destOrd="0" parTransId="{A88A7B79-0019-4B22-91D4-4481D2418481}" sibTransId="{45B866CF-4279-4362-902D-53279BEBD8F0}"/>
    <dgm:cxn modelId="{1A1A3450-CE70-41C0-A1E6-4ADD8E98C51B}" type="presOf" srcId="{5E6FA1EC-B844-44E3-B086-D2E73AB771C1}" destId="{BD3386F0-79C9-4B81-B1FA-BDB526D9591C}" srcOrd="0" destOrd="0" presId="urn:microsoft.com/office/officeart/2005/8/layout/radial5"/>
    <dgm:cxn modelId="{1BE5B666-6125-4989-B9AD-E77FD7C02C48}" type="presOf" srcId="{3A0BE0FA-2D46-4622-9F2B-B6F4929B241E}" destId="{09F44B4E-BEFA-4AC5-B601-6835BD27D333}" srcOrd="0" destOrd="0" presId="urn:microsoft.com/office/officeart/2005/8/layout/radial5"/>
    <dgm:cxn modelId="{958D2A8A-0BD3-46E7-A940-868808E6647C}" type="presOf" srcId="{A88A7B79-0019-4B22-91D4-4481D2418481}" destId="{B76A4D84-4CE2-4CAD-BFEE-9FD2E4B40F19}" srcOrd="0" destOrd="0" presId="urn:microsoft.com/office/officeart/2005/8/layout/radial5"/>
    <dgm:cxn modelId="{B8A384DC-CDA8-48EA-9960-7F17916E1D91}" type="presOf" srcId="{87A256AE-159E-4DD0-9411-75F7796D9842}" destId="{C1CC92D6-F2D9-4FB3-BD75-F5BEB5C7B83D}" srcOrd="1" destOrd="0" presId="urn:microsoft.com/office/officeart/2005/8/layout/radial5"/>
    <dgm:cxn modelId="{B67F4556-C100-4F3D-93AA-8AB549D3D87C}" srcId="{4611C1EC-8FE9-4C95-9C42-3E9D386F15AC}" destId="{1A12F386-6152-44FA-B433-EA4656104A98}" srcOrd="9" destOrd="0" parTransId="{87A256AE-159E-4DD0-9411-75F7796D9842}" sibTransId="{F2021050-9904-4257-BA53-B25C2D8F1CFC}"/>
    <dgm:cxn modelId="{66C85931-04C1-463B-A16A-7C4BCB90C855}" type="presOf" srcId="{7E55901E-7D10-4B1D-8CB1-46B2D6D2249A}" destId="{F498BE3C-8160-48A5-8EF8-A68D671E5B50}" srcOrd="0" destOrd="0" presId="urn:microsoft.com/office/officeart/2005/8/layout/radial5"/>
    <dgm:cxn modelId="{9A4772B8-5B6F-478A-9C2B-F6670EC6933C}" type="presOf" srcId="{5E3723D6-551C-443C-B267-2F295D8AADC3}" destId="{3028D2E6-55EE-4164-AC9D-19E6A893C0AF}" srcOrd="0" destOrd="0" presId="urn:microsoft.com/office/officeart/2005/8/layout/radial5"/>
    <dgm:cxn modelId="{618686CA-5550-4B22-B597-023C72D2F2D8}" type="presOf" srcId="{5E6FA1EC-B844-44E3-B086-D2E73AB771C1}" destId="{378663AD-FDB8-4B32-9C8F-E322446BBC0C}" srcOrd="1" destOrd="0" presId="urn:microsoft.com/office/officeart/2005/8/layout/radial5"/>
    <dgm:cxn modelId="{02DE81DF-0FA9-48D3-B207-33AA81DCEEE2}" type="presOf" srcId="{F43D2CEC-B529-4111-97B7-2943359118E0}" destId="{61301745-A17C-484D-9B1E-C1D1BD639899}" srcOrd="1" destOrd="0" presId="urn:microsoft.com/office/officeart/2005/8/layout/radial5"/>
    <dgm:cxn modelId="{AD3C6D60-8DA1-44CE-AE1A-75079FF803E8}" srcId="{FC4B8CE0-D371-4BE5-B557-D5F05E20AF8B}" destId="{4611C1EC-8FE9-4C95-9C42-3E9D386F15AC}" srcOrd="0" destOrd="0" parTransId="{7755FE0E-6BB3-4643-AAEA-B11CC8091979}" sibTransId="{058E45F7-6EC7-40DD-8075-A4AFA2A0EF8E}"/>
    <dgm:cxn modelId="{AE539C4F-17B8-4C5F-9A2C-5373FEEDA011}" type="presOf" srcId="{8ABB251A-3843-40DE-8987-5BB8E0C5D6B6}" destId="{88EDF796-3780-4405-ACAF-90E7D41DCF98}" srcOrd="0" destOrd="0" presId="urn:microsoft.com/office/officeart/2005/8/layout/radial5"/>
    <dgm:cxn modelId="{893ECCE4-1DC1-4D55-862D-028767EC44DD}" type="presOf" srcId="{A88A7B79-0019-4B22-91D4-4481D2418481}" destId="{E07BD7B4-061F-4E4E-B5C1-D3A1A4AAB815}" srcOrd="1" destOrd="0" presId="urn:microsoft.com/office/officeart/2005/8/layout/radial5"/>
    <dgm:cxn modelId="{9ACF2F6A-2B07-4DED-B865-BA26E7BED2C9}" type="presParOf" srcId="{5603FB55-92AF-4E6D-A19A-99633CE3476F}" destId="{170792EF-650F-4A47-A414-694F8C716FFC}" srcOrd="0" destOrd="0" presId="urn:microsoft.com/office/officeart/2005/8/layout/radial5"/>
    <dgm:cxn modelId="{95D1F946-83C5-4C20-9C87-05F6D35F5D09}" type="presParOf" srcId="{5603FB55-92AF-4E6D-A19A-99633CE3476F}" destId="{B76A4D84-4CE2-4CAD-BFEE-9FD2E4B40F19}" srcOrd="1" destOrd="0" presId="urn:microsoft.com/office/officeart/2005/8/layout/radial5"/>
    <dgm:cxn modelId="{8B3C6391-BACD-44AD-8C3D-44A0473B110C}" type="presParOf" srcId="{B76A4D84-4CE2-4CAD-BFEE-9FD2E4B40F19}" destId="{E07BD7B4-061F-4E4E-B5C1-D3A1A4AAB815}" srcOrd="0" destOrd="0" presId="urn:microsoft.com/office/officeart/2005/8/layout/radial5"/>
    <dgm:cxn modelId="{090E7651-1AE7-488F-852F-145DBEBAD52F}" type="presParOf" srcId="{5603FB55-92AF-4E6D-A19A-99633CE3476F}" destId="{04F7001D-B814-419A-9C58-F0DE846DAE90}" srcOrd="2" destOrd="0" presId="urn:microsoft.com/office/officeart/2005/8/layout/radial5"/>
    <dgm:cxn modelId="{BB970C67-110F-4D11-BEC3-7E53D120024A}" type="presParOf" srcId="{5603FB55-92AF-4E6D-A19A-99633CE3476F}" destId="{3028D2E6-55EE-4164-AC9D-19E6A893C0AF}" srcOrd="3" destOrd="0" presId="urn:microsoft.com/office/officeart/2005/8/layout/radial5"/>
    <dgm:cxn modelId="{81FF3CD4-83BB-4FBF-917A-2374E4CCAFDF}" type="presParOf" srcId="{3028D2E6-55EE-4164-AC9D-19E6A893C0AF}" destId="{9A196D59-8204-4DD4-B09E-302384B675CC}" srcOrd="0" destOrd="0" presId="urn:microsoft.com/office/officeart/2005/8/layout/radial5"/>
    <dgm:cxn modelId="{C880EC9C-0048-4EE7-B270-8C5130B69CD2}" type="presParOf" srcId="{5603FB55-92AF-4E6D-A19A-99633CE3476F}" destId="{BC88E46B-58C5-48F8-AFAE-8706D7907F17}" srcOrd="4" destOrd="0" presId="urn:microsoft.com/office/officeart/2005/8/layout/radial5"/>
    <dgm:cxn modelId="{5E250471-CB77-45D9-8BD6-9F1097AA0E55}" type="presParOf" srcId="{5603FB55-92AF-4E6D-A19A-99633CE3476F}" destId="{CA231D5D-7356-4552-A1DE-ACD1B4F2C657}" srcOrd="5" destOrd="0" presId="urn:microsoft.com/office/officeart/2005/8/layout/radial5"/>
    <dgm:cxn modelId="{3B1E4D41-0630-411A-809D-FA79585F98C2}" type="presParOf" srcId="{CA231D5D-7356-4552-A1DE-ACD1B4F2C657}" destId="{F8E88834-9D1E-477B-BC13-23628DCC3700}" srcOrd="0" destOrd="0" presId="urn:microsoft.com/office/officeart/2005/8/layout/radial5"/>
    <dgm:cxn modelId="{3ABDC467-B140-48FB-8B8C-A6A1126BE294}" type="presParOf" srcId="{5603FB55-92AF-4E6D-A19A-99633CE3476F}" destId="{05673806-A136-4AD8-9A58-A0E34BDCF05D}" srcOrd="6" destOrd="0" presId="urn:microsoft.com/office/officeart/2005/8/layout/radial5"/>
    <dgm:cxn modelId="{15B7361C-1560-4EFE-8CFB-32EA011A66AA}" type="presParOf" srcId="{5603FB55-92AF-4E6D-A19A-99633CE3476F}" destId="{88EDF796-3780-4405-ACAF-90E7D41DCF98}" srcOrd="7" destOrd="0" presId="urn:microsoft.com/office/officeart/2005/8/layout/radial5"/>
    <dgm:cxn modelId="{5DF083F8-217D-4A84-85E3-F97F45EAE639}" type="presParOf" srcId="{88EDF796-3780-4405-ACAF-90E7D41DCF98}" destId="{989B0ECA-195A-476E-998B-01FCEB2C3E0D}" srcOrd="0" destOrd="0" presId="urn:microsoft.com/office/officeart/2005/8/layout/radial5"/>
    <dgm:cxn modelId="{9C4A97F9-AA39-46AD-A9F5-DEA408EDF132}" type="presParOf" srcId="{5603FB55-92AF-4E6D-A19A-99633CE3476F}" destId="{F498BE3C-8160-48A5-8EF8-A68D671E5B50}" srcOrd="8" destOrd="0" presId="urn:microsoft.com/office/officeart/2005/8/layout/radial5"/>
    <dgm:cxn modelId="{36BBB1B9-A54E-4B56-8C95-ABBA2972385A}" type="presParOf" srcId="{5603FB55-92AF-4E6D-A19A-99633CE3476F}" destId="{BD3386F0-79C9-4B81-B1FA-BDB526D9591C}" srcOrd="9" destOrd="0" presId="urn:microsoft.com/office/officeart/2005/8/layout/radial5"/>
    <dgm:cxn modelId="{C786F153-BB7F-4B1B-99D0-2379D21CA240}" type="presParOf" srcId="{BD3386F0-79C9-4B81-B1FA-BDB526D9591C}" destId="{378663AD-FDB8-4B32-9C8F-E322446BBC0C}" srcOrd="0" destOrd="0" presId="urn:microsoft.com/office/officeart/2005/8/layout/radial5"/>
    <dgm:cxn modelId="{BFADC31C-944E-4641-B776-E2866ACAC1B5}" type="presParOf" srcId="{5603FB55-92AF-4E6D-A19A-99633CE3476F}" destId="{A3502711-D72E-4DEB-9AD8-AEC99C8061F4}" srcOrd="10" destOrd="0" presId="urn:microsoft.com/office/officeart/2005/8/layout/radial5"/>
    <dgm:cxn modelId="{DC675837-891A-4259-83F2-93D4B9B4F9CA}" type="presParOf" srcId="{5603FB55-92AF-4E6D-A19A-99633CE3476F}" destId="{8EA42F15-D891-4F54-AE74-DBADCAE221F7}" srcOrd="11" destOrd="0" presId="urn:microsoft.com/office/officeart/2005/8/layout/radial5"/>
    <dgm:cxn modelId="{53F66285-35B5-4019-A123-1FF536646E03}" type="presParOf" srcId="{8EA42F15-D891-4F54-AE74-DBADCAE221F7}" destId="{8EAD95D1-DDE3-41AF-96DA-1B48A1F37FE5}" srcOrd="0" destOrd="0" presId="urn:microsoft.com/office/officeart/2005/8/layout/radial5"/>
    <dgm:cxn modelId="{6C6D86B5-C119-4984-8583-0326EDC8B531}" type="presParOf" srcId="{5603FB55-92AF-4E6D-A19A-99633CE3476F}" destId="{DBF99E27-C904-4F87-A870-43AB490EA570}" srcOrd="12" destOrd="0" presId="urn:microsoft.com/office/officeart/2005/8/layout/radial5"/>
    <dgm:cxn modelId="{C0C839D4-3C9B-42B6-9E44-0E1F24F91623}" type="presParOf" srcId="{5603FB55-92AF-4E6D-A19A-99633CE3476F}" destId="{C637D22D-7B4F-4C3D-853F-231CB3BE5A94}" srcOrd="13" destOrd="0" presId="urn:microsoft.com/office/officeart/2005/8/layout/radial5"/>
    <dgm:cxn modelId="{35A6F6EA-8AD3-4F5B-9BCB-A6C18405E0DC}" type="presParOf" srcId="{C637D22D-7B4F-4C3D-853F-231CB3BE5A94}" destId="{61301745-A17C-484D-9B1E-C1D1BD639899}" srcOrd="0" destOrd="0" presId="urn:microsoft.com/office/officeart/2005/8/layout/radial5"/>
    <dgm:cxn modelId="{6D6C230A-605A-4542-A105-AB988CDD0C30}" type="presParOf" srcId="{5603FB55-92AF-4E6D-A19A-99633CE3476F}" destId="{9F9EBB6C-F2D5-4170-BE7E-108A28AC1278}" srcOrd="14" destOrd="0" presId="urn:microsoft.com/office/officeart/2005/8/layout/radial5"/>
    <dgm:cxn modelId="{1C517EA7-98E9-4262-B024-92BDA40F5F53}" type="presParOf" srcId="{5603FB55-92AF-4E6D-A19A-99633CE3476F}" destId="{31D886A5-E1EE-4922-BC10-1273C81B6A61}" srcOrd="15" destOrd="0" presId="urn:microsoft.com/office/officeart/2005/8/layout/radial5"/>
    <dgm:cxn modelId="{91211821-DD17-4E13-86D4-53D49B26ACD9}" type="presParOf" srcId="{31D886A5-E1EE-4922-BC10-1273C81B6A61}" destId="{A4F284CE-6F63-413F-A61C-F1DF2B93D4FB}" srcOrd="0" destOrd="0" presId="urn:microsoft.com/office/officeart/2005/8/layout/radial5"/>
    <dgm:cxn modelId="{EF8CAA6D-16B4-438F-B122-E7F638C164AF}" type="presParOf" srcId="{5603FB55-92AF-4E6D-A19A-99633CE3476F}" destId="{09F44B4E-BEFA-4AC5-B601-6835BD27D333}" srcOrd="16" destOrd="0" presId="urn:microsoft.com/office/officeart/2005/8/layout/radial5"/>
    <dgm:cxn modelId="{442654DD-8376-41A2-8003-BD4221E5FF5B}" type="presParOf" srcId="{5603FB55-92AF-4E6D-A19A-99633CE3476F}" destId="{41CCCD30-998B-4E29-ABA4-9DA0E15BD60A}" srcOrd="17" destOrd="0" presId="urn:microsoft.com/office/officeart/2005/8/layout/radial5"/>
    <dgm:cxn modelId="{451EF968-B92E-4542-8A09-3118334CC516}" type="presParOf" srcId="{41CCCD30-998B-4E29-ABA4-9DA0E15BD60A}" destId="{47535D10-973A-460C-9554-E2977F2E27C1}" srcOrd="0" destOrd="0" presId="urn:microsoft.com/office/officeart/2005/8/layout/radial5"/>
    <dgm:cxn modelId="{69B2702B-1DD8-48CB-A5AF-302C533392F7}" type="presParOf" srcId="{5603FB55-92AF-4E6D-A19A-99633CE3476F}" destId="{5480DCF9-2DAE-4F65-8279-6D0A9492EBD2}" srcOrd="18" destOrd="0" presId="urn:microsoft.com/office/officeart/2005/8/layout/radial5"/>
    <dgm:cxn modelId="{C2D9E272-18BC-4C8A-9BBD-0EDD69D89AE4}" type="presParOf" srcId="{5603FB55-92AF-4E6D-A19A-99633CE3476F}" destId="{941D4B16-18A5-4D3E-B4A0-9D83FF8959C6}" srcOrd="19" destOrd="0" presId="urn:microsoft.com/office/officeart/2005/8/layout/radial5"/>
    <dgm:cxn modelId="{1B26A94D-722B-4222-AC06-BC567904AB85}" type="presParOf" srcId="{941D4B16-18A5-4D3E-B4A0-9D83FF8959C6}" destId="{C1CC92D6-F2D9-4FB3-BD75-F5BEB5C7B83D}" srcOrd="0" destOrd="0" presId="urn:microsoft.com/office/officeart/2005/8/layout/radial5"/>
    <dgm:cxn modelId="{C91F2EEC-D8BD-4EB5-829F-775BA8C9A1CE}" type="presParOf" srcId="{5603FB55-92AF-4E6D-A19A-99633CE3476F}" destId="{6213E96C-7653-4A53-B1E7-719D183EC142}" srcOrd="20"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6758BD84-9844-4939-A7A0-CC03AF8A4CF6}" type="doc">
      <dgm:prSet loTypeId="urn:microsoft.com/office/officeart/2005/8/layout/gear1" loCatId="process" qsTypeId="urn:microsoft.com/office/officeart/2005/8/quickstyle/simple3" qsCatId="simple" csTypeId="urn:microsoft.com/office/officeart/2005/8/colors/colorful1" csCatId="colorful" phldr="1"/>
      <dgm:spPr/>
    </dgm:pt>
    <dgm:pt modelId="{2F9F715C-F96B-47C5-968E-7546E0DDFBCA}">
      <dgm:prSet phldrT="[نص]" custT="1"/>
      <dgm:spPr/>
      <dgm:t>
        <a:bodyPr/>
        <a:lstStyle/>
        <a:p>
          <a:pPr rtl="1"/>
          <a:r>
            <a:rPr lang="en-US" sz="1050" dirty="0" smtClean="0"/>
            <a:t>Parasitic</a:t>
          </a:r>
          <a:endParaRPr lang="ar-SA" sz="1050" dirty="0"/>
        </a:p>
      </dgm:t>
    </dgm:pt>
    <dgm:pt modelId="{EDD1E882-51FF-4C0F-85B6-6EEE62A85430}" type="parTrans" cxnId="{9F6F20F6-AE9C-4B7D-AB44-4E5D29D96787}">
      <dgm:prSet/>
      <dgm:spPr/>
      <dgm:t>
        <a:bodyPr/>
        <a:lstStyle/>
        <a:p>
          <a:pPr rtl="1"/>
          <a:endParaRPr lang="ar-SA" sz="2000"/>
        </a:p>
      </dgm:t>
    </dgm:pt>
    <dgm:pt modelId="{8EDCABEB-866E-45C4-8C27-5C2C4B08CE61}" type="sibTrans" cxnId="{9F6F20F6-AE9C-4B7D-AB44-4E5D29D96787}">
      <dgm:prSet/>
      <dgm:spPr/>
      <dgm:t>
        <a:bodyPr/>
        <a:lstStyle/>
        <a:p>
          <a:pPr rtl="1"/>
          <a:endParaRPr lang="ar-SA" sz="2000"/>
        </a:p>
      </dgm:t>
    </dgm:pt>
    <dgm:pt modelId="{45D3DFA5-A0FD-4B77-9266-3DACA5733BE1}">
      <dgm:prSet phldrT="[نص]" custT="1"/>
      <dgm:spPr/>
      <dgm:t>
        <a:bodyPr/>
        <a:lstStyle/>
        <a:p>
          <a:pPr algn="l" rtl="0"/>
          <a:r>
            <a:rPr lang="en-US" sz="1050" dirty="0" smtClean="0"/>
            <a:t>Bacterial</a:t>
          </a:r>
          <a:endParaRPr lang="ar-SA" sz="1050" dirty="0"/>
        </a:p>
      </dgm:t>
    </dgm:pt>
    <dgm:pt modelId="{24146DAC-A3A1-4F75-9478-817F4BA6D28F}" type="parTrans" cxnId="{17006D35-9A89-4881-9BF6-16230FBD8F79}">
      <dgm:prSet/>
      <dgm:spPr/>
      <dgm:t>
        <a:bodyPr/>
        <a:lstStyle/>
        <a:p>
          <a:pPr rtl="1"/>
          <a:endParaRPr lang="ar-SA" sz="2000"/>
        </a:p>
      </dgm:t>
    </dgm:pt>
    <dgm:pt modelId="{0F8C2D6E-2F86-48F1-B51F-8CBD931A4261}" type="sibTrans" cxnId="{17006D35-9A89-4881-9BF6-16230FBD8F79}">
      <dgm:prSet/>
      <dgm:spPr/>
      <dgm:t>
        <a:bodyPr/>
        <a:lstStyle/>
        <a:p>
          <a:pPr algn="l" rtl="1"/>
          <a:endParaRPr lang="ar-SA" sz="2000"/>
        </a:p>
      </dgm:t>
    </dgm:pt>
    <dgm:pt modelId="{D1CBBEBA-DAB9-4771-80DE-F5E15676CA1B}">
      <dgm:prSet custT="1"/>
      <dgm:spPr/>
      <dgm:t>
        <a:bodyPr/>
        <a:lstStyle/>
        <a:p>
          <a:pPr rtl="1"/>
          <a:r>
            <a:rPr lang="en-US" sz="1050" dirty="0" smtClean="0"/>
            <a:t>Post infectious</a:t>
          </a:r>
          <a:endParaRPr lang="ar-SA" sz="1050" dirty="0"/>
        </a:p>
      </dgm:t>
    </dgm:pt>
    <dgm:pt modelId="{A2838764-A170-4511-9278-50A9EE439BC8}" type="parTrans" cxnId="{CD96D2E8-3FF5-4B3B-9B83-4E6246168D18}">
      <dgm:prSet/>
      <dgm:spPr/>
      <dgm:t>
        <a:bodyPr/>
        <a:lstStyle/>
        <a:p>
          <a:pPr rtl="1"/>
          <a:endParaRPr lang="ar-SA" sz="2000"/>
        </a:p>
      </dgm:t>
    </dgm:pt>
    <dgm:pt modelId="{BCAC958B-8DD9-4053-8107-FD742E3C47EA}" type="sibTrans" cxnId="{CD96D2E8-3FF5-4B3B-9B83-4E6246168D18}">
      <dgm:prSet/>
      <dgm:spPr/>
      <dgm:t>
        <a:bodyPr/>
        <a:lstStyle/>
        <a:p>
          <a:pPr rtl="1"/>
          <a:endParaRPr lang="ar-SA" sz="2000"/>
        </a:p>
      </dgm:t>
    </dgm:pt>
    <dgm:pt modelId="{348B0FF7-147A-4762-9F30-1BBD4AE6307A}">
      <dgm:prSet custT="1"/>
      <dgm:spPr/>
      <dgm:t>
        <a:bodyPr/>
        <a:lstStyle/>
        <a:p>
          <a:pPr rtl="0"/>
          <a:r>
            <a:rPr lang="en-US" sz="900" dirty="0" smtClean="0"/>
            <a:t> </a:t>
          </a:r>
          <a:r>
            <a:rPr lang="en-US" sz="900" dirty="0" err="1" smtClean="0"/>
            <a:t>Giardasis</a:t>
          </a:r>
          <a:r>
            <a:rPr lang="en-US" sz="900" dirty="0" smtClean="0"/>
            <a:t>.</a:t>
          </a:r>
          <a:endParaRPr lang="ar-SA" sz="900" dirty="0"/>
        </a:p>
      </dgm:t>
    </dgm:pt>
    <dgm:pt modelId="{D3BED27C-56FF-4C21-AE72-6FDBEA259843}" type="parTrans" cxnId="{5B72DBD5-3120-4524-B2A0-C71358563C42}">
      <dgm:prSet/>
      <dgm:spPr/>
      <dgm:t>
        <a:bodyPr/>
        <a:lstStyle/>
        <a:p>
          <a:pPr rtl="1"/>
          <a:endParaRPr lang="ar-SA" sz="2000"/>
        </a:p>
      </dgm:t>
    </dgm:pt>
    <dgm:pt modelId="{C41D0627-982B-433B-BFB5-E721D0DC9E9C}" type="sibTrans" cxnId="{5B72DBD5-3120-4524-B2A0-C71358563C42}">
      <dgm:prSet/>
      <dgm:spPr/>
      <dgm:t>
        <a:bodyPr/>
        <a:lstStyle/>
        <a:p>
          <a:pPr rtl="1"/>
          <a:endParaRPr lang="ar-SA" sz="2000"/>
        </a:p>
      </dgm:t>
    </dgm:pt>
    <dgm:pt modelId="{E0D4492E-D3F2-4F11-BAFA-889B30D4498A}">
      <dgm:prSet custT="1"/>
      <dgm:spPr/>
      <dgm:t>
        <a:bodyPr/>
        <a:lstStyle/>
        <a:p>
          <a:pPr rtl="0"/>
          <a:r>
            <a:rPr lang="en-US" sz="900" dirty="0" err="1" smtClean="0"/>
            <a:t>Ascaris</a:t>
          </a:r>
          <a:r>
            <a:rPr lang="en-US" sz="900" dirty="0" smtClean="0"/>
            <a:t>.</a:t>
          </a:r>
          <a:endParaRPr lang="ar-SA" sz="900" dirty="0"/>
        </a:p>
      </dgm:t>
    </dgm:pt>
    <dgm:pt modelId="{59DED2B4-B31C-49BF-B685-5D2DE5EFD162}" type="parTrans" cxnId="{7289D28B-C184-45E9-8810-D2B594DC5977}">
      <dgm:prSet/>
      <dgm:spPr/>
      <dgm:t>
        <a:bodyPr/>
        <a:lstStyle/>
        <a:p>
          <a:pPr rtl="1"/>
          <a:endParaRPr lang="ar-SA" sz="2000"/>
        </a:p>
      </dgm:t>
    </dgm:pt>
    <dgm:pt modelId="{2D1A0196-5341-4B7B-900C-B8B7F8DA8007}" type="sibTrans" cxnId="{7289D28B-C184-45E9-8810-D2B594DC5977}">
      <dgm:prSet/>
      <dgm:spPr/>
      <dgm:t>
        <a:bodyPr/>
        <a:lstStyle/>
        <a:p>
          <a:pPr rtl="1"/>
          <a:endParaRPr lang="ar-SA" sz="2000"/>
        </a:p>
      </dgm:t>
    </dgm:pt>
    <dgm:pt modelId="{6EBEDA7B-AECE-454D-847A-8A5D30090C45}">
      <dgm:prSet custT="1"/>
      <dgm:spPr/>
      <dgm:t>
        <a:bodyPr/>
        <a:lstStyle/>
        <a:p>
          <a:pPr rtl="0"/>
          <a:r>
            <a:rPr lang="en-US" sz="900" dirty="0" smtClean="0"/>
            <a:t>Amoeba.</a:t>
          </a:r>
          <a:endParaRPr lang="ar-SA" sz="900" dirty="0"/>
        </a:p>
      </dgm:t>
    </dgm:pt>
    <dgm:pt modelId="{A5AF5F40-8BC2-4F30-95BF-7830F6A1BD80}" type="parTrans" cxnId="{5000A6DD-FD0A-4F6A-883A-CF20840527BC}">
      <dgm:prSet/>
      <dgm:spPr/>
      <dgm:t>
        <a:bodyPr/>
        <a:lstStyle/>
        <a:p>
          <a:pPr rtl="1"/>
          <a:endParaRPr lang="ar-SA" sz="2000"/>
        </a:p>
      </dgm:t>
    </dgm:pt>
    <dgm:pt modelId="{D85916D8-F8D5-4B51-B482-9342338CFA6D}" type="sibTrans" cxnId="{5000A6DD-FD0A-4F6A-883A-CF20840527BC}">
      <dgm:prSet/>
      <dgm:spPr/>
      <dgm:t>
        <a:bodyPr/>
        <a:lstStyle/>
        <a:p>
          <a:pPr rtl="1"/>
          <a:endParaRPr lang="ar-SA" sz="2000"/>
        </a:p>
      </dgm:t>
    </dgm:pt>
    <dgm:pt modelId="{ECDE4A03-C220-4123-B0F0-290EF2D4A9F6}">
      <dgm:prSet custT="1"/>
      <dgm:spPr/>
      <dgm:t>
        <a:bodyPr/>
        <a:lstStyle/>
        <a:p>
          <a:pPr rtl="0"/>
          <a:r>
            <a:rPr lang="en-US" sz="900" dirty="0" err="1" smtClean="0"/>
            <a:t>Ankylostoma</a:t>
          </a:r>
          <a:r>
            <a:rPr lang="en-US" sz="900" dirty="0" smtClean="0"/>
            <a:t>.</a:t>
          </a:r>
          <a:endParaRPr lang="ar-SA" sz="900" dirty="0"/>
        </a:p>
      </dgm:t>
    </dgm:pt>
    <dgm:pt modelId="{21DF9C47-843D-4C6F-97E7-1E073A746E9E}" type="parTrans" cxnId="{5A160D93-6EF5-472E-8839-6C2412540904}">
      <dgm:prSet/>
      <dgm:spPr/>
      <dgm:t>
        <a:bodyPr/>
        <a:lstStyle/>
        <a:p>
          <a:pPr rtl="1"/>
          <a:endParaRPr lang="ar-SA" sz="2000"/>
        </a:p>
      </dgm:t>
    </dgm:pt>
    <dgm:pt modelId="{232D6556-2A0D-43B1-8676-23E84D3CA250}" type="sibTrans" cxnId="{5A160D93-6EF5-472E-8839-6C2412540904}">
      <dgm:prSet/>
      <dgm:spPr/>
      <dgm:t>
        <a:bodyPr/>
        <a:lstStyle/>
        <a:p>
          <a:pPr rtl="1"/>
          <a:endParaRPr lang="ar-SA" sz="2000"/>
        </a:p>
      </dgm:t>
    </dgm:pt>
    <dgm:pt modelId="{E9396800-74F3-4DAA-9847-15DE10E52C4A}">
      <dgm:prSet custT="1"/>
      <dgm:spPr/>
      <dgm:t>
        <a:bodyPr/>
        <a:lstStyle/>
        <a:p>
          <a:pPr rtl="0"/>
          <a:r>
            <a:rPr lang="en-US" sz="900" dirty="0" smtClean="0"/>
            <a:t>Salmonella.</a:t>
          </a:r>
          <a:endParaRPr lang="ar-SA" sz="900" dirty="0"/>
        </a:p>
      </dgm:t>
    </dgm:pt>
    <dgm:pt modelId="{A0BA3BFB-B36E-4D69-A5CE-C907EA04F152}" type="parTrans" cxnId="{E96FF5A9-E0C7-4CBD-AAB7-1708716E136C}">
      <dgm:prSet/>
      <dgm:spPr/>
      <dgm:t>
        <a:bodyPr/>
        <a:lstStyle/>
        <a:p>
          <a:pPr rtl="1"/>
          <a:endParaRPr lang="ar-SA" sz="2000"/>
        </a:p>
      </dgm:t>
    </dgm:pt>
    <dgm:pt modelId="{121D32B4-6797-461D-BA3E-3C6670FC42CA}" type="sibTrans" cxnId="{E96FF5A9-E0C7-4CBD-AAB7-1708716E136C}">
      <dgm:prSet/>
      <dgm:spPr/>
      <dgm:t>
        <a:bodyPr/>
        <a:lstStyle/>
        <a:p>
          <a:pPr rtl="1"/>
          <a:endParaRPr lang="ar-SA" sz="2000"/>
        </a:p>
      </dgm:t>
    </dgm:pt>
    <dgm:pt modelId="{6C9C6759-7AF4-49B2-AB09-1FDB02DDE565}">
      <dgm:prSet custT="1"/>
      <dgm:spPr/>
      <dgm:t>
        <a:bodyPr/>
        <a:lstStyle/>
        <a:p>
          <a:pPr rtl="0"/>
          <a:r>
            <a:rPr lang="en-US" sz="900" dirty="0" smtClean="0"/>
            <a:t>Campylobacter</a:t>
          </a:r>
          <a:endParaRPr lang="ar-SA" sz="900" dirty="0"/>
        </a:p>
      </dgm:t>
    </dgm:pt>
    <dgm:pt modelId="{55BC91AC-DE9E-4DE1-8D48-47DC8F5F5BCA}" type="parTrans" cxnId="{04B3941D-E927-4059-80BE-6CA8B2E637D3}">
      <dgm:prSet/>
      <dgm:spPr/>
      <dgm:t>
        <a:bodyPr/>
        <a:lstStyle/>
        <a:p>
          <a:pPr rtl="1"/>
          <a:endParaRPr lang="ar-SA" sz="2000"/>
        </a:p>
      </dgm:t>
    </dgm:pt>
    <dgm:pt modelId="{49549F33-9110-4709-90A9-EE84331FCE1E}" type="sibTrans" cxnId="{04B3941D-E927-4059-80BE-6CA8B2E637D3}">
      <dgm:prSet/>
      <dgm:spPr/>
      <dgm:t>
        <a:bodyPr/>
        <a:lstStyle/>
        <a:p>
          <a:pPr rtl="1"/>
          <a:endParaRPr lang="ar-SA" sz="2000"/>
        </a:p>
      </dgm:t>
    </dgm:pt>
    <dgm:pt modelId="{4C70E7F5-0796-4FEA-9EAE-19D29C4E7637}">
      <dgm:prSet custT="1"/>
      <dgm:spPr/>
      <dgm:t>
        <a:bodyPr/>
        <a:lstStyle/>
        <a:p>
          <a:pPr rtl="0"/>
          <a:r>
            <a:rPr lang="en-US" sz="900" dirty="0" smtClean="0"/>
            <a:t>Antibiotic induced: C. </a:t>
          </a:r>
          <a:r>
            <a:rPr lang="en-US" sz="900" dirty="0" err="1" smtClean="0"/>
            <a:t>difficile</a:t>
          </a:r>
          <a:endParaRPr lang="ar-SA" sz="900" dirty="0"/>
        </a:p>
      </dgm:t>
    </dgm:pt>
    <dgm:pt modelId="{139A23A3-678D-46EA-920A-CAB6C3137900}" type="parTrans" cxnId="{3BD7D16C-1063-464C-9D8C-A204596C1C44}">
      <dgm:prSet/>
      <dgm:spPr/>
      <dgm:t>
        <a:bodyPr/>
        <a:lstStyle/>
        <a:p>
          <a:pPr rtl="1"/>
          <a:endParaRPr lang="ar-SA" sz="2000"/>
        </a:p>
      </dgm:t>
    </dgm:pt>
    <dgm:pt modelId="{76EA02EE-82BA-4811-B857-7EA9F69D5AB3}" type="sibTrans" cxnId="{3BD7D16C-1063-464C-9D8C-A204596C1C44}">
      <dgm:prSet/>
      <dgm:spPr/>
      <dgm:t>
        <a:bodyPr/>
        <a:lstStyle/>
        <a:p>
          <a:pPr rtl="1"/>
          <a:endParaRPr lang="ar-SA" sz="2000"/>
        </a:p>
      </dgm:t>
    </dgm:pt>
    <dgm:pt modelId="{C140BC09-EDBD-47FB-A5E6-22E46BAD60FC}">
      <dgm:prSet custT="1"/>
      <dgm:spPr/>
      <dgm:t>
        <a:bodyPr/>
        <a:lstStyle/>
        <a:p>
          <a:pPr rtl="0"/>
          <a:endParaRPr lang="ar-SA" sz="900" dirty="0"/>
        </a:p>
      </dgm:t>
    </dgm:pt>
    <dgm:pt modelId="{814567DC-C45F-42DB-A9DB-28411454C6B0}" type="parTrans" cxnId="{3B6C1097-F415-47ED-8491-1AA50A6CABA7}">
      <dgm:prSet/>
      <dgm:spPr/>
      <dgm:t>
        <a:bodyPr/>
        <a:lstStyle/>
        <a:p>
          <a:pPr rtl="1"/>
          <a:endParaRPr lang="ar-SA" sz="2000"/>
        </a:p>
      </dgm:t>
    </dgm:pt>
    <dgm:pt modelId="{BBA53B9A-3522-4F62-8DE4-4C3F62608772}" type="sibTrans" cxnId="{3B6C1097-F415-47ED-8491-1AA50A6CABA7}">
      <dgm:prSet/>
      <dgm:spPr/>
      <dgm:t>
        <a:bodyPr/>
        <a:lstStyle/>
        <a:p>
          <a:pPr rtl="1"/>
          <a:endParaRPr lang="ar-SA" sz="2000"/>
        </a:p>
      </dgm:t>
    </dgm:pt>
    <dgm:pt modelId="{BE26A1AE-2DC8-40AA-82D2-8297C50B7C69}">
      <dgm:prSet/>
      <dgm:spPr/>
      <dgm:t>
        <a:bodyPr/>
        <a:lstStyle/>
        <a:p>
          <a:pPr rtl="0"/>
          <a:endParaRPr lang="ar-SA"/>
        </a:p>
      </dgm:t>
    </dgm:pt>
    <dgm:pt modelId="{93665147-78FD-4518-9FC6-C35B6668C34F}" type="parTrans" cxnId="{8CFEA951-7FE2-4511-B644-71291951EC3D}">
      <dgm:prSet/>
      <dgm:spPr/>
      <dgm:t>
        <a:bodyPr/>
        <a:lstStyle/>
        <a:p>
          <a:pPr rtl="1"/>
          <a:endParaRPr lang="ar-SA"/>
        </a:p>
      </dgm:t>
    </dgm:pt>
    <dgm:pt modelId="{76EF2C3D-875D-4BAA-8E74-DE075B1CB304}" type="sibTrans" cxnId="{8CFEA951-7FE2-4511-B644-71291951EC3D}">
      <dgm:prSet/>
      <dgm:spPr/>
      <dgm:t>
        <a:bodyPr/>
        <a:lstStyle/>
        <a:p>
          <a:pPr rtl="1"/>
          <a:endParaRPr lang="ar-SA"/>
        </a:p>
      </dgm:t>
    </dgm:pt>
    <dgm:pt modelId="{AD3A5875-25CC-4A31-9C89-5A0A753DD7ED}">
      <dgm:prSet/>
      <dgm:spPr/>
      <dgm:t>
        <a:bodyPr/>
        <a:lstStyle/>
        <a:p>
          <a:pPr rtl="0"/>
          <a:r>
            <a:rPr lang="en-US" smtClean="0"/>
            <a:t>secondary lactase deficiency</a:t>
          </a:r>
          <a:endParaRPr lang="ar-SA"/>
        </a:p>
      </dgm:t>
    </dgm:pt>
    <dgm:pt modelId="{C60C8F06-C5D0-4C0E-B999-E168C68D08FD}" type="parTrans" cxnId="{8C8D07F1-51E1-45DD-86CC-223797CDD2E6}">
      <dgm:prSet/>
      <dgm:spPr/>
      <dgm:t>
        <a:bodyPr/>
        <a:lstStyle/>
        <a:p>
          <a:pPr rtl="1"/>
          <a:endParaRPr lang="ar-SA"/>
        </a:p>
      </dgm:t>
    </dgm:pt>
    <dgm:pt modelId="{F801B09F-BBDC-4CCF-A9C7-ADF86192AB1B}" type="sibTrans" cxnId="{8C8D07F1-51E1-45DD-86CC-223797CDD2E6}">
      <dgm:prSet/>
      <dgm:spPr/>
      <dgm:t>
        <a:bodyPr/>
        <a:lstStyle/>
        <a:p>
          <a:pPr rtl="1"/>
          <a:endParaRPr lang="ar-SA"/>
        </a:p>
      </dgm:t>
    </dgm:pt>
    <dgm:pt modelId="{7A621783-6C79-478C-9505-31F999F88FEE}" type="pres">
      <dgm:prSet presAssocID="{6758BD84-9844-4939-A7A0-CC03AF8A4CF6}" presName="composite" presStyleCnt="0">
        <dgm:presLayoutVars>
          <dgm:chMax val="3"/>
          <dgm:animLvl val="lvl"/>
          <dgm:resizeHandles val="exact"/>
        </dgm:presLayoutVars>
      </dgm:prSet>
      <dgm:spPr/>
    </dgm:pt>
    <dgm:pt modelId="{A5D473B3-E33C-4DC0-8049-7817EA89C86E}" type="pres">
      <dgm:prSet presAssocID="{D1CBBEBA-DAB9-4771-80DE-F5E15676CA1B}" presName="gear1" presStyleLbl="node1" presStyleIdx="0" presStyleCnt="3">
        <dgm:presLayoutVars>
          <dgm:chMax val="1"/>
          <dgm:bulletEnabled val="1"/>
        </dgm:presLayoutVars>
      </dgm:prSet>
      <dgm:spPr/>
      <dgm:t>
        <a:bodyPr/>
        <a:lstStyle/>
        <a:p>
          <a:pPr rtl="1"/>
          <a:endParaRPr lang="ar-SA"/>
        </a:p>
      </dgm:t>
    </dgm:pt>
    <dgm:pt modelId="{1E92E3AC-1C63-437B-820A-0D50838FAB29}" type="pres">
      <dgm:prSet presAssocID="{D1CBBEBA-DAB9-4771-80DE-F5E15676CA1B}" presName="gear1srcNode" presStyleLbl="node1" presStyleIdx="0" presStyleCnt="3"/>
      <dgm:spPr/>
      <dgm:t>
        <a:bodyPr/>
        <a:lstStyle/>
        <a:p>
          <a:pPr rtl="1"/>
          <a:endParaRPr lang="ar-SA"/>
        </a:p>
      </dgm:t>
    </dgm:pt>
    <dgm:pt modelId="{F61FDA14-C8C4-413E-B743-A4FEC1014178}" type="pres">
      <dgm:prSet presAssocID="{D1CBBEBA-DAB9-4771-80DE-F5E15676CA1B}" presName="gear1dstNode" presStyleLbl="node1" presStyleIdx="0" presStyleCnt="3"/>
      <dgm:spPr/>
      <dgm:t>
        <a:bodyPr/>
        <a:lstStyle/>
        <a:p>
          <a:pPr rtl="1"/>
          <a:endParaRPr lang="ar-SA"/>
        </a:p>
      </dgm:t>
    </dgm:pt>
    <dgm:pt modelId="{0411B103-C44B-4EAB-B0DA-8E4C713069F2}" type="pres">
      <dgm:prSet presAssocID="{D1CBBEBA-DAB9-4771-80DE-F5E15676CA1B}" presName="gear1ch" presStyleLbl="fgAcc1" presStyleIdx="0" presStyleCnt="3">
        <dgm:presLayoutVars>
          <dgm:chMax val="0"/>
          <dgm:bulletEnabled val="1"/>
        </dgm:presLayoutVars>
      </dgm:prSet>
      <dgm:spPr/>
      <dgm:t>
        <a:bodyPr/>
        <a:lstStyle/>
        <a:p>
          <a:pPr rtl="1"/>
          <a:endParaRPr lang="ar-SA"/>
        </a:p>
      </dgm:t>
    </dgm:pt>
    <dgm:pt modelId="{E2339668-0C33-4B09-ADA4-E7652798AD8D}" type="pres">
      <dgm:prSet presAssocID="{2F9F715C-F96B-47C5-968E-7546E0DDFBCA}" presName="gear2" presStyleLbl="node1" presStyleIdx="1" presStyleCnt="3">
        <dgm:presLayoutVars>
          <dgm:chMax val="1"/>
          <dgm:bulletEnabled val="1"/>
        </dgm:presLayoutVars>
      </dgm:prSet>
      <dgm:spPr/>
      <dgm:t>
        <a:bodyPr/>
        <a:lstStyle/>
        <a:p>
          <a:pPr rtl="1"/>
          <a:endParaRPr lang="ar-SA"/>
        </a:p>
      </dgm:t>
    </dgm:pt>
    <dgm:pt modelId="{36B1C7E1-6CD1-41F0-8BD4-74BF3C2DDEDC}" type="pres">
      <dgm:prSet presAssocID="{2F9F715C-F96B-47C5-968E-7546E0DDFBCA}" presName="gear2srcNode" presStyleLbl="node1" presStyleIdx="1" presStyleCnt="3"/>
      <dgm:spPr/>
      <dgm:t>
        <a:bodyPr/>
        <a:lstStyle/>
        <a:p>
          <a:pPr rtl="1"/>
          <a:endParaRPr lang="ar-SA"/>
        </a:p>
      </dgm:t>
    </dgm:pt>
    <dgm:pt modelId="{21962D71-972E-471F-9D12-BA5980ED8520}" type="pres">
      <dgm:prSet presAssocID="{2F9F715C-F96B-47C5-968E-7546E0DDFBCA}" presName="gear2dstNode" presStyleLbl="node1" presStyleIdx="1" presStyleCnt="3"/>
      <dgm:spPr/>
      <dgm:t>
        <a:bodyPr/>
        <a:lstStyle/>
        <a:p>
          <a:pPr rtl="1"/>
          <a:endParaRPr lang="ar-SA"/>
        </a:p>
      </dgm:t>
    </dgm:pt>
    <dgm:pt modelId="{4A1C36E9-D2C2-4A61-B4A5-14E487F6BBF7}" type="pres">
      <dgm:prSet presAssocID="{2F9F715C-F96B-47C5-968E-7546E0DDFBCA}" presName="gear2ch" presStyleLbl="fgAcc1" presStyleIdx="1" presStyleCnt="3">
        <dgm:presLayoutVars>
          <dgm:chMax val="0"/>
          <dgm:bulletEnabled val="1"/>
        </dgm:presLayoutVars>
      </dgm:prSet>
      <dgm:spPr/>
      <dgm:t>
        <a:bodyPr/>
        <a:lstStyle/>
        <a:p>
          <a:pPr rtl="1"/>
          <a:endParaRPr lang="ar-SA"/>
        </a:p>
      </dgm:t>
    </dgm:pt>
    <dgm:pt modelId="{6A3A9E44-11B3-456E-A8C3-B4AC35E01F4C}" type="pres">
      <dgm:prSet presAssocID="{45D3DFA5-A0FD-4B77-9266-3DACA5733BE1}" presName="gear3" presStyleLbl="node1" presStyleIdx="2" presStyleCnt="3"/>
      <dgm:spPr/>
      <dgm:t>
        <a:bodyPr/>
        <a:lstStyle/>
        <a:p>
          <a:pPr rtl="1"/>
          <a:endParaRPr lang="ar-SA"/>
        </a:p>
      </dgm:t>
    </dgm:pt>
    <dgm:pt modelId="{FEE66BA1-302A-4BC6-B321-031CDE8475A5}" type="pres">
      <dgm:prSet presAssocID="{45D3DFA5-A0FD-4B77-9266-3DACA5733BE1}" presName="gear3tx" presStyleLbl="node1" presStyleIdx="2" presStyleCnt="3">
        <dgm:presLayoutVars>
          <dgm:chMax val="1"/>
          <dgm:bulletEnabled val="1"/>
        </dgm:presLayoutVars>
      </dgm:prSet>
      <dgm:spPr/>
      <dgm:t>
        <a:bodyPr/>
        <a:lstStyle/>
        <a:p>
          <a:pPr rtl="1"/>
          <a:endParaRPr lang="ar-SA"/>
        </a:p>
      </dgm:t>
    </dgm:pt>
    <dgm:pt modelId="{6ADD717C-54B6-4799-AB33-B9B2332DD28D}" type="pres">
      <dgm:prSet presAssocID="{45D3DFA5-A0FD-4B77-9266-3DACA5733BE1}" presName="gear3srcNode" presStyleLbl="node1" presStyleIdx="2" presStyleCnt="3"/>
      <dgm:spPr/>
      <dgm:t>
        <a:bodyPr/>
        <a:lstStyle/>
        <a:p>
          <a:pPr rtl="1"/>
          <a:endParaRPr lang="ar-SA"/>
        </a:p>
      </dgm:t>
    </dgm:pt>
    <dgm:pt modelId="{D8D4F022-B3D7-4509-86BD-96B58F7FE522}" type="pres">
      <dgm:prSet presAssocID="{45D3DFA5-A0FD-4B77-9266-3DACA5733BE1}" presName="gear3dstNode" presStyleLbl="node1" presStyleIdx="2" presStyleCnt="3"/>
      <dgm:spPr/>
      <dgm:t>
        <a:bodyPr/>
        <a:lstStyle/>
        <a:p>
          <a:pPr rtl="1"/>
          <a:endParaRPr lang="ar-SA"/>
        </a:p>
      </dgm:t>
    </dgm:pt>
    <dgm:pt modelId="{7C1E3FD1-63E2-4732-8C16-53140EF6ACB1}" type="pres">
      <dgm:prSet presAssocID="{45D3DFA5-A0FD-4B77-9266-3DACA5733BE1}" presName="gear3ch" presStyleLbl="fgAcc1" presStyleIdx="2" presStyleCnt="3">
        <dgm:presLayoutVars>
          <dgm:chMax val="0"/>
          <dgm:bulletEnabled val="1"/>
        </dgm:presLayoutVars>
      </dgm:prSet>
      <dgm:spPr/>
      <dgm:t>
        <a:bodyPr/>
        <a:lstStyle/>
        <a:p>
          <a:pPr rtl="1"/>
          <a:endParaRPr lang="ar-SA"/>
        </a:p>
      </dgm:t>
    </dgm:pt>
    <dgm:pt modelId="{278EEBFF-8801-4B87-BC80-EB081DC5C10A}" type="pres">
      <dgm:prSet presAssocID="{BCAC958B-8DD9-4053-8107-FD742E3C47EA}" presName="connector1" presStyleLbl="sibTrans2D1" presStyleIdx="0" presStyleCnt="3"/>
      <dgm:spPr/>
      <dgm:t>
        <a:bodyPr/>
        <a:lstStyle/>
        <a:p>
          <a:pPr rtl="1"/>
          <a:endParaRPr lang="ar-SA"/>
        </a:p>
      </dgm:t>
    </dgm:pt>
    <dgm:pt modelId="{677D59D9-5FFA-4009-867D-0D5605CA2C30}" type="pres">
      <dgm:prSet presAssocID="{8EDCABEB-866E-45C4-8C27-5C2C4B08CE61}" presName="connector2" presStyleLbl="sibTrans2D1" presStyleIdx="1" presStyleCnt="3"/>
      <dgm:spPr/>
      <dgm:t>
        <a:bodyPr/>
        <a:lstStyle/>
        <a:p>
          <a:pPr rtl="1"/>
          <a:endParaRPr lang="ar-SA"/>
        </a:p>
      </dgm:t>
    </dgm:pt>
    <dgm:pt modelId="{B750B703-F6C6-489C-A8C9-5A8BBB2AC675}" type="pres">
      <dgm:prSet presAssocID="{0F8C2D6E-2F86-48F1-B51F-8CBD931A4261}" presName="connector3" presStyleLbl="sibTrans2D1" presStyleIdx="2" presStyleCnt="3"/>
      <dgm:spPr/>
      <dgm:t>
        <a:bodyPr/>
        <a:lstStyle/>
        <a:p>
          <a:pPr rtl="1"/>
          <a:endParaRPr lang="ar-SA"/>
        </a:p>
      </dgm:t>
    </dgm:pt>
  </dgm:ptLst>
  <dgm:cxnLst>
    <dgm:cxn modelId="{B8AF5C0D-5A3A-490A-B96B-8B8DDB7271EA}" type="presOf" srcId="{4C70E7F5-0796-4FEA-9EAE-19D29C4E7637}" destId="{7C1E3FD1-63E2-4732-8C16-53140EF6ACB1}" srcOrd="0" destOrd="3" presId="urn:microsoft.com/office/officeart/2005/8/layout/gear1"/>
    <dgm:cxn modelId="{0815BC0A-ED19-4860-8EBE-920780F3A081}" type="presOf" srcId="{BE26A1AE-2DC8-40AA-82D2-8297C50B7C69}" destId="{0411B103-C44B-4EAB-B0DA-8E4C713069F2}" srcOrd="0" destOrd="0" presId="urn:microsoft.com/office/officeart/2005/8/layout/gear1"/>
    <dgm:cxn modelId="{B78040EA-0E67-4406-A635-3C45A3190835}" type="presOf" srcId="{D1CBBEBA-DAB9-4771-80DE-F5E15676CA1B}" destId="{1E92E3AC-1C63-437B-820A-0D50838FAB29}" srcOrd="1" destOrd="0" presId="urn:microsoft.com/office/officeart/2005/8/layout/gear1"/>
    <dgm:cxn modelId="{C6EAF27D-4F73-4304-BBBC-17861EBADECE}" type="presOf" srcId="{2F9F715C-F96B-47C5-968E-7546E0DDFBCA}" destId="{E2339668-0C33-4B09-ADA4-E7652798AD8D}" srcOrd="0" destOrd="0" presId="urn:microsoft.com/office/officeart/2005/8/layout/gear1"/>
    <dgm:cxn modelId="{DBFA0A6C-D6E0-47D8-A31F-192327FE4037}" type="presOf" srcId="{2F9F715C-F96B-47C5-968E-7546E0DDFBCA}" destId="{36B1C7E1-6CD1-41F0-8BD4-74BF3C2DDEDC}" srcOrd="1" destOrd="0" presId="urn:microsoft.com/office/officeart/2005/8/layout/gear1"/>
    <dgm:cxn modelId="{4C15D040-E8AC-4280-A860-13FC7E8260C3}" type="presOf" srcId="{6C9C6759-7AF4-49B2-AB09-1FDB02DDE565}" destId="{7C1E3FD1-63E2-4732-8C16-53140EF6ACB1}" srcOrd="0" destOrd="1" presId="urn:microsoft.com/office/officeart/2005/8/layout/gear1"/>
    <dgm:cxn modelId="{BB86A8DE-842E-485F-99CC-E4F8104C521D}" type="presOf" srcId="{6758BD84-9844-4939-A7A0-CC03AF8A4CF6}" destId="{7A621783-6C79-478C-9505-31F999F88FEE}" srcOrd="0" destOrd="0" presId="urn:microsoft.com/office/officeart/2005/8/layout/gear1"/>
    <dgm:cxn modelId="{65CF9EC3-B744-4D31-A169-325E13747D06}" type="presOf" srcId="{6EBEDA7B-AECE-454D-847A-8A5D30090C45}" destId="{4A1C36E9-D2C2-4A61-B4A5-14E487F6BBF7}" srcOrd="0" destOrd="2" presId="urn:microsoft.com/office/officeart/2005/8/layout/gear1"/>
    <dgm:cxn modelId="{3B6C1097-F415-47ED-8491-1AA50A6CABA7}" srcId="{45D3DFA5-A0FD-4B77-9266-3DACA5733BE1}" destId="{C140BC09-EDBD-47FB-A5E6-22E46BAD60FC}" srcOrd="2" destOrd="0" parTransId="{814567DC-C45F-42DB-A9DB-28411454C6B0}" sibTransId="{BBA53B9A-3522-4F62-8DE4-4C3F62608772}"/>
    <dgm:cxn modelId="{DAFCA133-E8F4-46F8-8A50-CB1015DB03FC}" type="presOf" srcId="{45D3DFA5-A0FD-4B77-9266-3DACA5733BE1}" destId="{6ADD717C-54B6-4799-AB33-B9B2332DD28D}" srcOrd="2" destOrd="0" presId="urn:microsoft.com/office/officeart/2005/8/layout/gear1"/>
    <dgm:cxn modelId="{453A1326-B2A5-4EE2-8A68-196A9FFE42B9}" type="presOf" srcId="{45D3DFA5-A0FD-4B77-9266-3DACA5733BE1}" destId="{6A3A9E44-11B3-456E-A8C3-B4AC35E01F4C}" srcOrd="0" destOrd="0" presId="urn:microsoft.com/office/officeart/2005/8/layout/gear1"/>
    <dgm:cxn modelId="{A7B101E2-9DEC-48D3-B22A-F2DD5C9C3616}" type="presOf" srcId="{2F9F715C-F96B-47C5-968E-7546E0DDFBCA}" destId="{21962D71-972E-471F-9D12-BA5980ED8520}" srcOrd="2" destOrd="0" presId="urn:microsoft.com/office/officeart/2005/8/layout/gear1"/>
    <dgm:cxn modelId="{3BD7D16C-1063-464C-9D8C-A204596C1C44}" srcId="{45D3DFA5-A0FD-4B77-9266-3DACA5733BE1}" destId="{4C70E7F5-0796-4FEA-9EAE-19D29C4E7637}" srcOrd="3" destOrd="0" parTransId="{139A23A3-678D-46EA-920A-CAB6C3137900}" sibTransId="{76EA02EE-82BA-4811-B857-7EA9F69D5AB3}"/>
    <dgm:cxn modelId="{0F2F711B-0173-4A96-B1A1-5EAF774CB9F3}" type="presOf" srcId="{0F8C2D6E-2F86-48F1-B51F-8CBD931A4261}" destId="{B750B703-F6C6-489C-A8C9-5A8BBB2AC675}" srcOrd="0" destOrd="0" presId="urn:microsoft.com/office/officeart/2005/8/layout/gear1"/>
    <dgm:cxn modelId="{0CDD4BCE-701B-4767-BF6E-58B698D023A8}" type="presOf" srcId="{BCAC958B-8DD9-4053-8107-FD742E3C47EA}" destId="{278EEBFF-8801-4B87-BC80-EB081DC5C10A}" srcOrd="0" destOrd="0" presId="urn:microsoft.com/office/officeart/2005/8/layout/gear1"/>
    <dgm:cxn modelId="{57692301-7D1E-408B-9FA4-4B982C64A756}" type="presOf" srcId="{C140BC09-EDBD-47FB-A5E6-22E46BAD60FC}" destId="{7C1E3FD1-63E2-4732-8C16-53140EF6ACB1}" srcOrd="0" destOrd="2" presId="urn:microsoft.com/office/officeart/2005/8/layout/gear1"/>
    <dgm:cxn modelId="{8C8D07F1-51E1-45DD-86CC-223797CDD2E6}" srcId="{D1CBBEBA-DAB9-4771-80DE-F5E15676CA1B}" destId="{AD3A5875-25CC-4A31-9C89-5A0A753DD7ED}" srcOrd="1" destOrd="0" parTransId="{C60C8F06-C5D0-4C0E-B999-E168C68D08FD}" sibTransId="{F801B09F-BBDC-4CCF-A9C7-ADF86192AB1B}"/>
    <dgm:cxn modelId="{5A160D93-6EF5-472E-8839-6C2412540904}" srcId="{2F9F715C-F96B-47C5-968E-7546E0DDFBCA}" destId="{ECDE4A03-C220-4123-B0F0-290EF2D4A9F6}" srcOrd="3" destOrd="0" parTransId="{21DF9C47-843D-4C6F-97E7-1E073A746E9E}" sibTransId="{232D6556-2A0D-43B1-8676-23E84D3CA250}"/>
    <dgm:cxn modelId="{94BB12DE-780B-40DD-BD76-44B6291E521F}" type="presOf" srcId="{45D3DFA5-A0FD-4B77-9266-3DACA5733BE1}" destId="{D8D4F022-B3D7-4509-86BD-96B58F7FE522}" srcOrd="3" destOrd="0" presId="urn:microsoft.com/office/officeart/2005/8/layout/gear1"/>
    <dgm:cxn modelId="{5000A6DD-FD0A-4F6A-883A-CF20840527BC}" srcId="{2F9F715C-F96B-47C5-968E-7546E0DDFBCA}" destId="{6EBEDA7B-AECE-454D-847A-8A5D30090C45}" srcOrd="2" destOrd="0" parTransId="{A5AF5F40-8BC2-4F30-95BF-7830F6A1BD80}" sibTransId="{D85916D8-F8D5-4B51-B482-9342338CFA6D}"/>
    <dgm:cxn modelId="{CC59691C-097E-4629-B2D2-6BA07D4EBD99}" type="presOf" srcId="{E0D4492E-D3F2-4F11-BAFA-889B30D4498A}" destId="{4A1C36E9-D2C2-4A61-B4A5-14E487F6BBF7}" srcOrd="0" destOrd="1" presId="urn:microsoft.com/office/officeart/2005/8/layout/gear1"/>
    <dgm:cxn modelId="{0A114B6E-9365-4D06-9DC0-74218809F092}" type="presOf" srcId="{E9396800-74F3-4DAA-9847-15DE10E52C4A}" destId="{7C1E3FD1-63E2-4732-8C16-53140EF6ACB1}" srcOrd="0" destOrd="0" presId="urn:microsoft.com/office/officeart/2005/8/layout/gear1"/>
    <dgm:cxn modelId="{17006D35-9A89-4881-9BF6-16230FBD8F79}" srcId="{6758BD84-9844-4939-A7A0-CC03AF8A4CF6}" destId="{45D3DFA5-A0FD-4B77-9266-3DACA5733BE1}" srcOrd="2" destOrd="0" parTransId="{24146DAC-A3A1-4F75-9478-817F4BA6D28F}" sibTransId="{0F8C2D6E-2F86-48F1-B51F-8CBD931A4261}"/>
    <dgm:cxn modelId="{56466DB0-1256-49FD-B867-71CAB87EE443}" type="presOf" srcId="{45D3DFA5-A0FD-4B77-9266-3DACA5733BE1}" destId="{FEE66BA1-302A-4BC6-B321-031CDE8475A5}" srcOrd="1" destOrd="0" presId="urn:microsoft.com/office/officeart/2005/8/layout/gear1"/>
    <dgm:cxn modelId="{15029DC4-F461-4803-A7AE-0BE6CA47089D}" type="presOf" srcId="{ECDE4A03-C220-4123-B0F0-290EF2D4A9F6}" destId="{4A1C36E9-D2C2-4A61-B4A5-14E487F6BBF7}" srcOrd="0" destOrd="3" presId="urn:microsoft.com/office/officeart/2005/8/layout/gear1"/>
    <dgm:cxn modelId="{04B3941D-E927-4059-80BE-6CA8B2E637D3}" srcId="{45D3DFA5-A0FD-4B77-9266-3DACA5733BE1}" destId="{6C9C6759-7AF4-49B2-AB09-1FDB02DDE565}" srcOrd="1" destOrd="0" parTransId="{55BC91AC-DE9E-4DE1-8D48-47DC8F5F5BCA}" sibTransId="{49549F33-9110-4709-90A9-EE84331FCE1E}"/>
    <dgm:cxn modelId="{E96FF5A9-E0C7-4CBD-AAB7-1708716E136C}" srcId="{45D3DFA5-A0FD-4B77-9266-3DACA5733BE1}" destId="{E9396800-74F3-4DAA-9847-15DE10E52C4A}" srcOrd="0" destOrd="0" parTransId="{A0BA3BFB-B36E-4D69-A5CE-C907EA04F152}" sibTransId="{121D32B4-6797-461D-BA3E-3C6670FC42CA}"/>
    <dgm:cxn modelId="{CD96D2E8-3FF5-4B3B-9B83-4E6246168D18}" srcId="{6758BD84-9844-4939-A7A0-CC03AF8A4CF6}" destId="{D1CBBEBA-DAB9-4771-80DE-F5E15676CA1B}" srcOrd="0" destOrd="0" parTransId="{A2838764-A170-4511-9278-50A9EE439BC8}" sibTransId="{BCAC958B-8DD9-4053-8107-FD742E3C47EA}"/>
    <dgm:cxn modelId="{B88DC1F7-EDB8-4839-8B88-80162DB17E49}" type="presOf" srcId="{D1CBBEBA-DAB9-4771-80DE-F5E15676CA1B}" destId="{F61FDA14-C8C4-413E-B743-A4FEC1014178}" srcOrd="2" destOrd="0" presId="urn:microsoft.com/office/officeart/2005/8/layout/gear1"/>
    <dgm:cxn modelId="{5B72DBD5-3120-4524-B2A0-C71358563C42}" srcId="{2F9F715C-F96B-47C5-968E-7546E0DDFBCA}" destId="{348B0FF7-147A-4762-9F30-1BBD4AE6307A}" srcOrd="0" destOrd="0" parTransId="{D3BED27C-56FF-4C21-AE72-6FDBEA259843}" sibTransId="{C41D0627-982B-433B-BFB5-E721D0DC9E9C}"/>
    <dgm:cxn modelId="{8CFEA951-7FE2-4511-B644-71291951EC3D}" srcId="{D1CBBEBA-DAB9-4771-80DE-F5E15676CA1B}" destId="{BE26A1AE-2DC8-40AA-82D2-8297C50B7C69}" srcOrd="0" destOrd="0" parTransId="{93665147-78FD-4518-9FC6-C35B6668C34F}" sibTransId="{76EF2C3D-875D-4BAA-8E74-DE075B1CB304}"/>
    <dgm:cxn modelId="{4C5CF95D-7E50-4560-9D11-DCC362105041}" type="presOf" srcId="{348B0FF7-147A-4762-9F30-1BBD4AE6307A}" destId="{4A1C36E9-D2C2-4A61-B4A5-14E487F6BBF7}" srcOrd="0" destOrd="0" presId="urn:microsoft.com/office/officeart/2005/8/layout/gear1"/>
    <dgm:cxn modelId="{ABC70047-8B56-48FF-9490-807D3D404FB7}" type="presOf" srcId="{AD3A5875-25CC-4A31-9C89-5A0A753DD7ED}" destId="{0411B103-C44B-4EAB-B0DA-8E4C713069F2}" srcOrd="0" destOrd="1" presId="urn:microsoft.com/office/officeart/2005/8/layout/gear1"/>
    <dgm:cxn modelId="{32BBB2B5-7515-4072-BD85-95B0DA9F5D28}" type="presOf" srcId="{8EDCABEB-866E-45C4-8C27-5C2C4B08CE61}" destId="{677D59D9-5FFA-4009-867D-0D5605CA2C30}" srcOrd="0" destOrd="0" presId="urn:microsoft.com/office/officeart/2005/8/layout/gear1"/>
    <dgm:cxn modelId="{9F6F20F6-AE9C-4B7D-AB44-4E5D29D96787}" srcId="{6758BD84-9844-4939-A7A0-CC03AF8A4CF6}" destId="{2F9F715C-F96B-47C5-968E-7546E0DDFBCA}" srcOrd="1" destOrd="0" parTransId="{EDD1E882-51FF-4C0F-85B6-6EEE62A85430}" sibTransId="{8EDCABEB-866E-45C4-8C27-5C2C4B08CE61}"/>
    <dgm:cxn modelId="{6049443D-F3D8-4F0E-9FA1-06E5C9EE9DE0}" type="presOf" srcId="{D1CBBEBA-DAB9-4771-80DE-F5E15676CA1B}" destId="{A5D473B3-E33C-4DC0-8049-7817EA89C86E}" srcOrd="0" destOrd="0" presId="urn:microsoft.com/office/officeart/2005/8/layout/gear1"/>
    <dgm:cxn modelId="{7289D28B-C184-45E9-8810-D2B594DC5977}" srcId="{2F9F715C-F96B-47C5-968E-7546E0DDFBCA}" destId="{E0D4492E-D3F2-4F11-BAFA-889B30D4498A}" srcOrd="1" destOrd="0" parTransId="{59DED2B4-B31C-49BF-B685-5D2DE5EFD162}" sibTransId="{2D1A0196-5341-4B7B-900C-B8B7F8DA8007}"/>
    <dgm:cxn modelId="{866104B2-271E-4533-874C-B2F56DAFBF4C}" type="presParOf" srcId="{7A621783-6C79-478C-9505-31F999F88FEE}" destId="{A5D473B3-E33C-4DC0-8049-7817EA89C86E}" srcOrd="0" destOrd="0" presId="urn:microsoft.com/office/officeart/2005/8/layout/gear1"/>
    <dgm:cxn modelId="{0067C75D-8235-48ED-ADFC-D47725CCC4D0}" type="presParOf" srcId="{7A621783-6C79-478C-9505-31F999F88FEE}" destId="{1E92E3AC-1C63-437B-820A-0D50838FAB29}" srcOrd="1" destOrd="0" presId="urn:microsoft.com/office/officeart/2005/8/layout/gear1"/>
    <dgm:cxn modelId="{AD2AA81D-0B0C-421B-909B-49AE64C0B249}" type="presParOf" srcId="{7A621783-6C79-478C-9505-31F999F88FEE}" destId="{F61FDA14-C8C4-413E-B743-A4FEC1014178}" srcOrd="2" destOrd="0" presId="urn:microsoft.com/office/officeart/2005/8/layout/gear1"/>
    <dgm:cxn modelId="{0C3217D4-6746-4DF8-A95A-1B3A01EAF35E}" type="presParOf" srcId="{7A621783-6C79-478C-9505-31F999F88FEE}" destId="{0411B103-C44B-4EAB-B0DA-8E4C713069F2}" srcOrd="3" destOrd="0" presId="urn:microsoft.com/office/officeart/2005/8/layout/gear1"/>
    <dgm:cxn modelId="{1820EFD1-C794-4D94-8A8A-8EA57FE57412}" type="presParOf" srcId="{7A621783-6C79-478C-9505-31F999F88FEE}" destId="{E2339668-0C33-4B09-ADA4-E7652798AD8D}" srcOrd="4" destOrd="0" presId="urn:microsoft.com/office/officeart/2005/8/layout/gear1"/>
    <dgm:cxn modelId="{0F43AB06-3599-4BB5-AC70-1843B68AB097}" type="presParOf" srcId="{7A621783-6C79-478C-9505-31F999F88FEE}" destId="{36B1C7E1-6CD1-41F0-8BD4-74BF3C2DDEDC}" srcOrd="5" destOrd="0" presId="urn:microsoft.com/office/officeart/2005/8/layout/gear1"/>
    <dgm:cxn modelId="{BB1F58F0-189E-4ECA-B917-7EB6C1931EF8}" type="presParOf" srcId="{7A621783-6C79-478C-9505-31F999F88FEE}" destId="{21962D71-972E-471F-9D12-BA5980ED8520}" srcOrd="6" destOrd="0" presId="urn:microsoft.com/office/officeart/2005/8/layout/gear1"/>
    <dgm:cxn modelId="{FAFC84C7-2B3B-4211-8790-4FEB863C9061}" type="presParOf" srcId="{7A621783-6C79-478C-9505-31F999F88FEE}" destId="{4A1C36E9-D2C2-4A61-B4A5-14E487F6BBF7}" srcOrd="7" destOrd="0" presId="urn:microsoft.com/office/officeart/2005/8/layout/gear1"/>
    <dgm:cxn modelId="{6B2A34AA-ED4F-48D9-876A-6D5E151B1D2A}" type="presParOf" srcId="{7A621783-6C79-478C-9505-31F999F88FEE}" destId="{6A3A9E44-11B3-456E-A8C3-B4AC35E01F4C}" srcOrd="8" destOrd="0" presId="urn:microsoft.com/office/officeart/2005/8/layout/gear1"/>
    <dgm:cxn modelId="{32CFF5BC-1FAF-4C2B-BC8D-46E0E77A3B04}" type="presParOf" srcId="{7A621783-6C79-478C-9505-31F999F88FEE}" destId="{FEE66BA1-302A-4BC6-B321-031CDE8475A5}" srcOrd="9" destOrd="0" presId="urn:microsoft.com/office/officeart/2005/8/layout/gear1"/>
    <dgm:cxn modelId="{CF4B9FCC-A9CE-425F-845A-4925EA173FBC}" type="presParOf" srcId="{7A621783-6C79-478C-9505-31F999F88FEE}" destId="{6ADD717C-54B6-4799-AB33-B9B2332DD28D}" srcOrd="10" destOrd="0" presId="urn:microsoft.com/office/officeart/2005/8/layout/gear1"/>
    <dgm:cxn modelId="{1C9BA313-401F-4AFB-84C3-C5906FF2995F}" type="presParOf" srcId="{7A621783-6C79-478C-9505-31F999F88FEE}" destId="{D8D4F022-B3D7-4509-86BD-96B58F7FE522}" srcOrd="11" destOrd="0" presId="urn:microsoft.com/office/officeart/2005/8/layout/gear1"/>
    <dgm:cxn modelId="{D160555F-41B9-460A-8E08-65BC96BC72E9}" type="presParOf" srcId="{7A621783-6C79-478C-9505-31F999F88FEE}" destId="{7C1E3FD1-63E2-4732-8C16-53140EF6ACB1}" srcOrd="12" destOrd="0" presId="urn:microsoft.com/office/officeart/2005/8/layout/gear1"/>
    <dgm:cxn modelId="{1D7A46EB-39CF-42BD-90B4-09CCA2C4BF7C}" type="presParOf" srcId="{7A621783-6C79-478C-9505-31F999F88FEE}" destId="{278EEBFF-8801-4B87-BC80-EB081DC5C10A}" srcOrd="13" destOrd="0" presId="urn:microsoft.com/office/officeart/2005/8/layout/gear1"/>
    <dgm:cxn modelId="{A2D7AA68-4D01-4777-B982-83D1DF9DEE71}" type="presParOf" srcId="{7A621783-6C79-478C-9505-31F999F88FEE}" destId="{677D59D9-5FFA-4009-867D-0D5605CA2C30}" srcOrd="14" destOrd="0" presId="urn:microsoft.com/office/officeart/2005/8/layout/gear1"/>
    <dgm:cxn modelId="{F0EE415D-DDB6-47ED-BE81-BA2CECBA36B6}" type="presParOf" srcId="{7A621783-6C79-478C-9505-31F999F88FEE}" destId="{B750B703-F6C6-489C-A8C9-5A8BBB2AC675}" srcOrd="15" destOrd="0" presId="urn:microsoft.com/office/officeart/2005/8/layout/gear1"/>
  </dgm:cxnLst>
  <dgm:bg/>
  <dgm:whole/>
</dgm:dataModel>
</file>

<file path=ppt/diagrams/data3.xml><?xml version="1.0" encoding="utf-8"?>
<dgm:dataModel xmlns:dgm="http://schemas.openxmlformats.org/drawingml/2006/diagram" xmlns:a="http://schemas.openxmlformats.org/drawingml/2006/main">
  <dgm:ptLst>
    <dgm:pt modelId="{357BCCA8-3509-44C5-981E-8F3D96165092}" type="doc">
      <dgm:prSet loTypeId="urn:microsoft.com/office/officeart/2005/8/layout/vList3" loCatId="list" qsTypeId="urn:microsoft.com/office/officeart/2005/8/quickstyle/simple2" qsCatId="simple" csTypeId="urn:microsoft.com/office/officeart/2005/8/colors/colorful2" csCatId="colorful" phldr="1"/>
      <dgm:spPr/>
    </dgm:pt>
    <dgm:pt modelId="{C783EC8C-F6A5-4BAA-BFEF-54FE6D5E23ED}">
      <dgm:prSet phldrT="[نص]"/>
      <dgm:spPr/>
      <dgm:t>
        <a:bodyPr/>
        <a:lstStyle/>
        <a:p>
          <a:pPr rtl="1"/>
          <a:r>
            <a:rPr lang="en-US" dirty="0" err="1" smtClean="0"/>
            <a:t>Crohn’s</a:t>
          </a:r>
          <a:r>
            <a:rPr lang="en-US" dirty="0" smtClean="0"/>
            <a:t> Disease</a:t>
          </a:r>
          <a:endParaRPr lang="ar-SA" dirty="0"/>
        </a:p>
      </dgm:t>
    </dgm:pt>
    <dgm:pt modelId="{D47F07D9-AB84-4A40-91FB-8676EFB59FF7}" type="parTrans" cxnId="{126D1BA2-A38C-46D8-B34D-465764283203}">
      <dgm:prSet/>
      <dgm:spPr/>
      <dgm:t>
        <a:bodyPr/>
        <a:lstStyle/>
        <a:p>
          <a:pPr rtl="1"/>
          <a:endParaRPr lang="ar-SA"/>
        </a:p>
      </dgm:t>
    </dgm:pt>
    <dgm:pt modelId="{1E5DBE91-3A8D-4FF3-928E-B20BB295E879}" type="sibTrans" cxnId="{126D1BA2-A38C-46D8-B34D-465764283203}">
      <dgm:prSet/>
      <dgm:spPr/>
      <dgm:t>
        <a:bodyPr/>
        <a:lstStyle/>
        <a:p>
          <a:pPr rtl="1"/>
          <a:endParaRPr lang="ar-SA"/>
        </a:p>
      </dgm:t>
    </dgm:pt>
    <dgm:pt modelId="{2E6C5276-BAE5-4439-A2A0-499C70C38061}">
      <dgm:prSet phldrT="[نص]"/>
      <dgm:spPr/>
      <dgm:t>
        <a:bodyPr/>
        <a:lstStyle/>
        <a:p>
          <a:pPr rtl="1"/>
          <a:r>
            <a:rPr lang="en-US" dirty="0" smtClean="0"/>
            <a:t>Ulcerative Colitis</a:t>
          </a:r>
          <a:endParaRPr lang="ar-SA" dirty="0"/>
        </a:p>
      </dgm:t>
    </dgm:pt>
    <dgm:pt modelId="{CC1EFE36-9E66-4341-962C-970981381A76}" type="parTrans" cxnId="{C35AAB63-9CA3-481A-B1D4-2D6D79ED8564}">
      <dgm:prSet/>
      <dgm:spPr/>
      <dgm:t>
        <a:bodyPr/>
        <a:lstStyle/>
        <a:p>
          <a:pPr rtl="1"/>
          <a:endParaRPr lang="ar-SA"/>
        </a:p>
      </dgm:t>
    </dgm:pt>
    <dgm:pt modelId="{97430AFA-22F8-46E9-A922-98948BAD794D}" type="sibTrans" cxnId="{C35AAB63-9CA3-481A-B1D4-2D6D79ED8564}">
      <dgm:prSet/>
      <dgm:spPr/>
      <dgm:t>
        <a:bodyPr/>
        <a:lstStyle/>
        <a:p>
          <a:pPr rtl="1"/>
          <a:endParaRPr lang="ar-SA"/>
        </a:p>
      </dgm:t>
    </dgm:pt>
    <dgm:pt modelId="{919967E1-4597-4159-8392-8FA98830E34B}" type="pres">
      <dgm:prSet presAssocID="{357BCCA8-3509-44C5-981E-8F3D96165092}" presName="linearFlow" presStyleCnt="0">
        <dgm:presLayoutVars>
          <dgm:dir/>
          <dgm:resizeHandles val="exact"/>
        </dgm:presLayoutVars>
      </dgm:prSet>
      <dgm:spPr/>
    </dgm:pt>
    <dgm:pt modelId="{AA01D531-78DC-4FEA-8A3E-8E56BC5F88DF}" type="pres">
      <dgm:prSet presAssocID="{C783EC8C-F6A5-4BAA-BFEF-54FE6D5E23ED}" presName="composite" presStyleCnt="0"/>
      <dgm:spPr/>
    </dgm:pt>
    <dgm:pt modelId="{AB8AD653-BCB5-4032-9626-1C0138A9ED39}" type="pres">
      <dgm:prSet presAssocID="{C783EC8C-F6A5-4BAA-BFEF-54FE6D5E23ED}" presName="imgShp" presStyleLbl="fgImgPlace1" presStyleIdx="0" presStyleCnt="2"/>
      <dgm:spPr/>
    </dgm:pt>
    <dgm:pt modelId="{4B72FD72-BFFE-4514-BDBA-873C40C278F1}" type="pres">
      <dgm:prSet presAssocID="{C783EC8C-F6A5-4BAA-BFEF-54FE6D5E23ED}" presName="txShp" presStyleLbl="node1" presStyleIdx="0" presStyleCnt="2">
        <dgm:presLayoutVars>
          <dgm:bulletEnabled val="1"/>
        </dgm:presLayoutVars>
      </dgm:prSet>
      <dgm:spPr/>
      <dgm:t>
        <a:bodyPr/>
        <a:lstStyle/>
        <a:p>
          <a:pPr rtl="1"/>
          <a:endParaRPr lang="ar-SA"/>
        </a:p>
      </dgm:t>
    </dgm:pt>
    <dgm:pt modelId="{4BF1B2CD-F356-4D5F-888C-9B60729E0E89}" type="pres">
      <dgm:prSet presAssocID="{1E5DBE91-3A8D-4FF3-928E-B20BB295E879}" presName="spacing" presStyleCnt="0"/>
      <dgm:spPr/>
    </dgm:pt>
    <dgm:pt modelId="{05B020F3-3058-4581-9818-614BBBA1F60D}" type="pres">
      <dgm:prSet presAssocID="{2E6C5276-BAE5-4439-A2A0-499C70C38061}" presName="composite" presStyleCnt="0"/>
      <dgm:spPr/>
    </dgm:pt>
    <dgm:pt modelId="{ED92BCA1-706F-4349-B6E2-E8A616FA336B}" type="pres">
      <dgm:prSet presAssocID="{2E6C5276-BAE5-4439-A2A0-499C70C38061}" presName="imgShp" presStyleLbl="fgImgPlace1" presStyleIdx="1" presStyleCnt="2"/>
      <dgm:spPr/>
    </dgm:pt>
    <dgm:pt modelId="{1216BBAD-44D2-430A-A825-C8DCC92C01D4}" type="pres">
      <dgm:prSet presAssocID="{2E6C5276-BAE5-4439-A2A0-499C70C38061}" presName="txShp" presStyleLbl="node1" presStyleIdx="1" presStyleCnt="2">
        <dgm:presLayoutVars>
          <dgm:bulletEnabled val="1"/>
        </dgm:presLayoutVars>
      </dgm:prSet>
      <dgm:spPr/>
      <dgm:t>
        <a:bodyPr/>
        <a:lstStyle/>
        <a:p>
          <a:pPr rtl="1"/>
          <a:endParaRPr lang="ar-SA"/>
        </a:p>
      </dgm:t>
    </dgm:pt>
  </dgm:ptLst>
  <dgm:cxnLst>
    <dgm:cxn modelId="{1E71F457-4C75-48CF-AB68-4BA95E93B4C3}" type="presOf" srcId="{C783EC8C-F6A5-4BAA-BFEF-54FE6D5E23ED}" destId="{4B72FD72-BFFE-4514-BDBA-873C40C278F1}" srcOrd="0" destOrd="0" presId="urn:microsoft.com/office/officeart/2005/8/layout/vList3"/>
    <dgm:cxn modelId="{126D1BA2-A38C-46D8-B34D-465764283203}" srcId="{357BCCA8-3509-44C5-981E-8F3D96165092}" destId="{C783EC8C-F6A5-4BAA-BFEF-54FE6D5E23ED}" srcOrd="0" destOrd="0" parTransId="{D47F07D9-AB84-4A40-91FB-8676EFB59FF7}" sibTransId="{1E5DBE91-3A8D-4FF3-928E-B20BB295E879}"/>
    <dgm:cxn modelId="{F50E38D3-5C83-461D-B9EA-A56E7E29A7E9}" type="presOf" srcId="{2E6C5276-BAE5-4439-A2A0-499C70C38061}" destId="{1216BBAD-44D2-430A-A825-C8DCC92C01D4}" srcOrd="0" destOrd="0" presId="urn:microsoft.com/office/officeart/2005/8/layout/vList3"/>
    <dgm:cxn modelId="{CDCCF111-8727-4BAB-AF1D-E3A7E9B6A463}" type="presOf" srcId="{357BCCA8-3509-44C5-981E-8F3D96165092}" destId="{919967E1-4597-4159-8392-8FA98830E34B}" srcOrd="0" destOrd="0" presId="urn:microsoft.com/office/officeart/2005/8/layout/vList3"/>
    <dgm:cxn modelId="{C35AAB63-9CA3-481A-B1D4-2D6D79ED8564}" srcId="{357BCCA8-3509-44C5-981E-8F3D96165092}" destId="{2E6C5276-BAE5-4439-A2A0-499C70C38061}" srcOrd="1" destOrd="0" parTransId="{CC1EFE36-9E66-4341-962C-970981381A76}" sibTransId="{97430AFA-22F8-46E9-A922-98948BAD794D}"/>
    <dgm:cxn modelId="{7D83BDC4-AED1-4A6D-9A0C-8458109FC8E9}" type="presParOf" srcId="{919967E1-4597-4159-8392-8FA98830E34B}" destId="{AA01D531-78DC-4FEA-8A3E-8E56BC5F88DF}" srcOrd="0" destOrd="0" presId="urn:microsoft.com/office/officeart/2005/8/layout/vList3"/>
    <dgm:cxn modelId="{2003728B-D362-4AAA-8DDB-0199FAE38FDE}" type="presParOf" srcId="{AA01D531-78DC-4FEA-8A3E-8E56BC5F88DF}" destId="{AB8AD653-BCB5-4032-9626-1C0138A9ED39}" srcOrd="0" destOrd="0" presId="urn:microsoft.com/office/officeart/2005/8/layout/vList3"/>
    <dgm:cxn modelId="{80FDAF87-F13F-4E85-9F92-5B82A1DBEC20}" type="presParOf" srcId="{AA01D531-78DC-4FEA-8A3E-8E56BC5F88DF}" destId="{4B72FD72-BFFE-4514-BDBA-873C40C278F1}" srcOrd="1" destOrd="0" presId="urn:microsoft.com/office/officeart/2005/8/layout/vList3"/>
    <dgm:cxn modelId="{5686310D-727A-464C-AC53-EA988C9E3F5F}" type="presParOf" srcId="{919967E1-4597-4159-8392-8FA98830E34B}" destId="{4BF1B2CD-F356-4D5F-888C-9B60729E0E89}" srcOrd="1" destOrd="0" presId="urn:microsoft.com/office/officeart/2005/8/layout/vList3"/>
    <dgm:cxn modelId="{99E93875-FDA7-4661-8B05-3D23FB0E6588}" type="presParOf" srcId="{919967E1-4597-4159-8392-8FA98830E34B}" destId="{05B020F3-3058-4581-9818-614BBBA1F60D}" srcOrd="2" destOrd="0" presId="urn:microsoft.com/office/officeart/2005/8/layout/vList3"/>
    <dgm:cxn modelId="{B8F4DEE8-8CF1-48EB-811D-1B6B60449B0B}" type="presParOf" srcId="{05B020F3-3058-4581-9818-614BBBA1F60D}" destId="{ED92BCA1-706F-4349-B6E2-E8A616FA336B}" srcOrd="0" destOrd="0" presId="urn:microsoft.com/office/officeart/2005/8/layout/vList3"/>
    <dgm:cxn modelId="{3724403B-CBED-4266-99A5-2908E88FC43E}" type="presParOf" srcId="{05B020F3-3058-4581-9818-614BBBA1F60D}" destId="{1216BBAD-44D2-430A-A825-C8DCC92C01D4}"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035B0F-A6CA-4AC0-A8F9-5E8B7B043ED5}" type="datetimeFigureOut">
              <a:rPr lang="ar-SA" smtClean="0"/>
              <a:pPr/>
              <a:t>17/01/33</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DA210DD-397B-4597-9BC0-41F073C5E27D}" type="slidenum">
              <a:rPr lang="ar-SA" smtClean="0"/>
              <a:pPr/>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035B0F-A6CA-4AC0-A8F9-5E8B7B043ED5}" type="datetimeFigureOut">
              <a:rPr lang="ar-SA" smtClean="0"/>
              <a:pPr/>
              <a:t>17/01/33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035B0F-A6CA-4AC0-A8F9-5E8B7B043ED5}" type="datetimeFigureOut">
              <a:rPr lang="ar-SA" smtClean="0"/>
              <a:pPr/>
              <a:t>17/01/33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035B0F-A6CA-4AC0-A8F9-5E8B7B043ED5}" type="datetimeFigureOut">
              <a:rPr lang="ar-SA" smtClean="0"/>
              <a:pPr/>
              <a:t>17/01/33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D035B0F-A6CA-4AC0-A8F9-5E8B7B043ED5}" type="datetimeFigureOut">
              <a:rPr lang="ar-SA" smtClean="0"/>
              <a:pPr/>
              <a:t>17/01/33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D035B0F-A6CA-4AC0-A8F9-5E8B7B043ED5}" type="datetimeFigureOut">
              <a:rPr lang="ar-SA" smtClean="0"/>
              <a:pPr/>
              <a:t>17/01/33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DA210DD-397B-4597-9BC0-41F073C5E27D}" type="slidenum">
              <a:rPr lang="ar-SA" smtClean="0"/>
              <a:pPr/>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035B0F-A6CA-4AC0-A8F9-5E8B7B043ED5}" type="datetimeFigureOut">
              <a:rPr lang="ar-SA" smtClean="0"/>
              <a:pPr/>
              <a:t>17/01/33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D035B0F-A6CA-4AC0-A8F9-5E8B7B043ED5}" type="datetimeFigureOut">
              <a:rPr lang="ar-SA" smtClean="0"/>
              <a:pPr/>
              <a:t>17/01/33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5B0F-A6CA-4AC0-A8F9-5E8B7B043ED5}" type="datetimeFigureOut">
              <a:rPr lang="ar-SA" smtClean="0"/>
              <a:pPr/>
              <a:t>17/01/33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035B0F-A6CA-4AC0-A8F9-5E8B7B043ED5}" type="datetimeFigureOut">
              <a:rPr lang="ar-SA" smtClean="0"/>
              <a:pPr/>
              <a:t>17/01/33</a:t>
            </a:fld>
            <a:endParaRPr lang="ar-SA"/>
          </a:p>
        </p:txBody>
      </p:sp>
      <p:sp>
        <p:nvSpPr>
          <p:cNvPr id="7" name="Slide Number Placeholder 6"/>
          <p:cNvSpPr>
            <a:spLocks noGrp="1"/>
          </p:cNvSpPr>
          <p:nvPr>
            <p:ph type="sldNum" sz="quarter" idx="12"/>
          </p:nvPr>
        </p:nvSpPr>
        <p:spPr/>
        <p:txBody>
          <a:bodyPr/>
          <a:lstStyle/>
          <a:p>
            <a:fld id="{FDA210DD-397B-4597-9BC0-41F073C5E27D}" type="slidenum">
              <a:rPr lang="ar-SA" smtClean="0"/>
              <a:pPr/>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035B0F-A6CA-4AC0-A8F9-5E8B7B043ED5}" type="datetimeFigureOut">
              <a:rPr lang="ar-SA" smtClean="0"/>
              <a:pPr/>
              <a:t>17/01/33</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FDA210DD-397B-4597-9BC0-41F073C5E27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035B0F-A6CA-4AC0-A8F9-5E8B7B043ED5}" type="datetimeFigureOut">
              <a:rPr lang="ar-SA" smtClean="0"/>
              <a:pPr/>
              <a:t>17/01/33</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DA210DD-397B-4597-9BC0-41F073C5E27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b="1" dirty="0" smtClean="0">
                <a:solidFill>
                  <a:srgbClr val="C00000"/>
                </a:solidFill>
              </a:rPr>
              <a:t>Chronic Diarrhea</a:t>
            </a:r>
            <a:endParaRPr lang="ar-SA" b="1" dirty="0">
              <a:solidFill>
                <a:srgbClr val="C00000"/>
              </a:solidFill>
            </a:endParaRPr>
          </a:p>
        </p:txBody>
      </p:sp>
      <p:sp>
        <p:nvSpPr>
          <p:cNvPr id="3" name="عنوان فرعي 2"/>
          <p:cNvSpPr>
            <a:spLocks noGrp="1"/>
          </p:cNvSpPr>
          <p:nvPr>
            <p:ph type="subTitle" idx="1"/>
          </p:nvPr>
        </p:nvSpPr>
        <p:spPr/>
        <p:txBody>
          <a:bodyPr>
            <a:normAutofit fontScale="85000" lnSpcReduction="20000"/>
          </a:bodyPr>
          <a:lstStyle/>
          <a:p>
            <a:pPr rtl="0"/>
            <a:r>
              <a:rPr lang="en-US" dirty="0" smtClean="0"/>
              <a:t>Presented by:</a:t>
            </a:r>
          </a:p>
          <a:p>
            <a:pPr rtl="0">
              <a:buFont typeface="Arial" pitchFamily="34" charset="0"/>
              <a:buChar char="•"/>
            </a:pPr>
            <a:r>
              <a:rPr lang="en-US" b="1" dirty="0" smtClean="0"/>
              <a:t>Bandar </a:t>
            </a:r>
            <a:r>
              <a:rPr lang="en-US" b="1" dirty="0" err="1" smtClean="0"/>
              <a:t>Dallak</a:t>
            </a:r>
            <a:endParaRPr lang="en-US" b="1" dirty="0" smtClean="0"/>
          </a:p>
          <a:p>
            <a:pPr rtl="0">
              <a:buFont typeface="Arial" pitchFamily="34" charset="0"/>
              <a:buChar char="•"/>
            </a:pPr>
            <a:r>
              <a:rPr lang="en-US" b="1" dirty="0" smtClean="0"/>
              <a:t> Faisal Al-</a:t>
            </a:r>
            <a:r>
              <a:rPr lang="en-US" b="1" dirty="0" err="1" smtClean="0"/>
              <a:t>Qahtani</a:t>
            </a:r>
            <a:endParaRPr lang="en-US" b="1" dirty="0" smtClean="0"/>
          </a:p>
          <a:p>
            <a:pPr rtl="0">
              <a:buFont typeface="Arial" pitchFamily="34" charset="0"/>
              <a:buChar char="•"/>
            </a:pPr>
            <a:r>
              <a:rPr lang="en-US" b="1" dirty="0" smtClean="0"/>
              <a:t>Ali Al-</a:t>
            </a:r>
            <a:r>
              <a:rPr lang="en-US" b="1" dirty="0" err="1" smtClean="0"/>
              <a:t>Zahrani</a:t>
            </a:r>
            <a:endParaRPr lang="en-US" b="1" dirty="0" smtClean="0"/>
          </a:p>
          <a:p>
            <a:pPr rtl="0">
              <a:buFont typeface="Arial" pitchFamily="34" charset="0"/>
              <a:buChar char="•"/>
            </a:pPr>
            <a:r>
              <a:rPr lang="en-US" b="1" dirty="0" smtClean="0"/>
              <a:t> </a:t>
            </a:r>
            <a:r>
              <a:rPr lang="en-US" b="1" dirty="0" err="1" smtClean="0"/>
              <a:t>Saeed</a:t>
            </a:r>
            <a:r>
              <a:rPr lang="en-US" b="1" dirty="0" smtClean="0"/>
              <a:t> Al-</a:t>
            </a:r>
            <a:r>
              <a:rPr lang="en-US" b="1" dirty="0" err="1" smtClean="0"/>
              <a:t>Shreef</a:t>
            </a:r>
            <a:endParaRPr lang="ar-SA" b="1" dirty="0"/>
          </a:p>
        </p:txBody>
      </p:sp>
    </p:spTree>
    <p:extLst>
      <p:ext uri="{BB962C8B-B14F-4D97-AF65-F5344CB8AC3E}">
        <p14:creationId xmlns:p14="http://schemas.microsoft.com/office/powerpoint/2010/main" xmlns="" val="3201856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14876" y="-142900"/>
            <a:ext cx="3353358" cy="829700"/>
          </a:xfrm>
        </p:spPr>
        <p:txBody>
          <a:bodyPr/>
          <a:lstStyle/>
          <a:p>
            <a:r>
              <a:rPr lang="en-US" dirty="0" smtClean="0">
                <a:solidFill>
                  <a:schemeClr val="bg1"/>
                </a:solidFill>
              </a:rPr>
              <a:t>CAUSES:</a:t>
            </a:r>
            <a:endParaRPr lang="ar-SA" dirty="0">
              <a:solidFill>
                <a:schemeClr val="bg1"/>
              </a:solidFill>
            </a:endParaRPr>
          </a:p>
        </p:txBody>
      </p:sp>
      <p:graphicFrame>
        <p:nvGraphicFramePr>
          <p:cNvPr id="4" name="عنصر نائب للمحتوى 3"/>
          <p:cNvGraphicFramePr>
            <a:graphicFrameLocks noGrp="1"/>
          </p:cNvGraphicFramePr>
          <p:nvPr>
            <p:ph idx="1"/>
          </p:nvPr>
        </p:nvGraphicFramePr>
        <p:xfrm>
          <a:off x="0" y="928670"/>
          <a:ext cx="9144000"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p:cNvSpPr txBox="1"/>
          <p:nvPr/>
        </p:nvSpPr>
        <p:spPr>
          <a:xfrm>
            <a:off x="4857752" y="928670"/>
            <a:ext cx="2000264" cy="261610"/>
          </a:xfrm>
          <a:prstGeom prst="rect">
            <a:avLst/>
          </a:prstGeom>
          <a:noFill/>
        </p:spPr>
        <p:txBody>
          <a:bodyPr wrap="square" rtlCol="1">
            <a:spAutoFit/>
          </a:bodyPr>
          <a:lstStyle/>
          <a:p>
            <a:pPr algn="l" rtl="0"/>
            <a:r>
              <a:rPr lang="en-US" sz="1100" dirty="0" smtClean="0"/>
              <a:t>Viral, parasitic, bacterial,..</a:t>
            </a:r>
            <a:endParaRPr lang="ar-SA" sz="1100" dirty="0"/>
          </a:p>
        </p:txBody>
      </p:sp>
      <p:sp>
        <p:nvSpPr>
          <p:cNvPr id="6" name="مربع نص 5"/>
          <p:cNvSpPr txBox="1"/>
          <p:nvPr/>
        </p:nvSpPr>
        <p:spPr>
          <a:xfrm>
            <a:off x="6357950" y="1569353"/>
            <a:ext cx="2000264" cy="430887"/>
          </a:xfrm>
          <a:prstGeom prst="rect">
            <a:avLst/>
          </a:prstGeom>
          <a:noFill/>
        </p:spPr>
        <p:txBody>
          <a:bodyPr wrap="square" rtlCol="1">
            <a:spAutoFit/>
          </a:bodyPr>
          <a:lstStyle/>
          <a:p>
            <a:pPr algn="l" rtl="0">
              <a:buFont typeface="Arial" pitchFamily="34" charset="0"/>
              <a:buChar char="•"/>
            </a:pPr>
            <a:r>
              <a:rPr lang="en-US" sz="1100" dirty="0" smtClean="0"/>
              <a:t>Hyperthyroidism.</a:t>
            </a:r>
          </a:p>
          <a:p>
            <a:pPr algn="l" rtl="0">
              <a:buFont typeface="Arial" pitchFamily="34" charset="0"/>
              <a:buChar char="•"/>
            </a:pPr>
            <a:r>
              <a:rPr lang="en-US" sz="1100" dirty="0" smtClean="0"/>
              <a:t>Adrenal insufficiency.</a:t>
            </a:r>
            <a:endParaRPr lang="ar-SA" sz="1100" dirty="0"/>
          </a:p>
        </p:txBody>
      </p:sp>
      <p:sp>
        <p:nvSpPr>
          <p:cNvPr id="7" name="مربع نص 6"/>
          <p:cNvSpPr txBox="1"/>
          <p:nvPr/>
        </p:nvSpPr>
        <p:spPr>
          <a:xfrm>
            <a:off x="7143736" y="4286256"/>
            <a:ext cx="2000264" cy="600164"/>
          </a:xfrm>
          <a:prstGeom prst="rect">
            <a:avLst/>
          </a:prstGeom>
          <a:noFill/>
        </p:spPr>
        <p:txBody>
          <a:bodyPr wrap="square" rtlCol="1">
            <a:spAutoFit/>
          </a:bodyPr>
          <a:lstStyle/>
          <a:p>
            <a:pPr algn="l" rtl="0">
              <a:buFont typeface="Arial" pitchFamily="34" charset="0"/>
              <a:buChar char="•"/>
            </a:pPr>
            <a:r>
              <a:rPr lang="en-US" sz="1100" dirty="0" smtClean="0"/>
              <a:t>Lactase deficiency.</a:t>
            </a:r>
          </a:p>
          <a:p>
            <a:pPr algn="l" rtl="0">
              <a:buFont typeface="Arial" pitchFamily="34" charset="0"/>
              <a:buChar char="•"/>
            </a:pPr>
            <a:r>
              <a:rPr lang="en-US" sz="1100" dirty="0" smtClean="0"/>
              <a:t>Glucose-</a:t>
            </a:r>
            <a:r>
              <a:rPr lang="en-US" sz="1100" dirty="0" err="1" smtClean="0"/>
              <a:t>glactose</a:t>
            </a:r>
            <a:r>
              <a:rPr lang="en-US" sz="1100" dirty="0" smtClean="0"/>
              <a:t> </a:t>
            </a:r>
            <a:r>
              <a:rPr lang="en-US" sz="1100" dirty="0" err="1" smtClean="0"/>
              <a:t>malabsorption</a:t>
            </a:r>
            <a:r>
              <a:rPr lang="en-US" sz="1100" dirty="0" smtClean="0"/>
              <a:t>.</a:t>
            </a:r>
            <a:endParaRPr lang="ar-SA" sz="1100" dirty="0"/>
          </a:p>
        </p:txBody>
      </p:sp>
      <p:sp>
        <p:nvSpPr>
          <p:cNvPr id="8" name="مربع نص 7"/>
          <p:cNvSpPr txBox="1"/>
          <p:nvPr/>
        </p:nvSpPr>
        <p:spPr>
          <a:xfrm>
            <a:off x="6429388" y="5286388"/>
            <a:ext cx="2000264" cy="430887"/>
          </a:xfrm>
          <a:prstGeom prst="rect">
            <a:avLst/>
          </a:prstGeom>
          <a:noFill/>
        </p:spPr>
        <p:txBody>
          <a:bodyPr wrap="square" rtlCol="1">
            <a:spAutoFit/>
          </a:bodyPr>
          <a:lstStyle/>
          <a:p>
            <a:pPr marL="450850" lvl="1" indent="-273050" algn="l" rtl="0">
              <a:spcBef>
                <a:spcPct val="20000"/>
              </a:spcBef>
              <a:buClr>
                <a:schemeClr val="accent1"/>
              </a:buClr>
              <a:buSzPct val="76000"/>
              <a:buFont typeface="Wingdings 2" pitchFamily="18" charset="2"/>
              <a:buChar char=""/>
            </a:pPr>
            <a:r>
              <a:rPr lang="en-US" sz="1100" dirty="0" smtClean="0"/>
              <a:t>Cow’s Milk/soy protein intolerance.</a:t>
            </a:r>
          </a:p>
        </p:txBody>
      </p:sp>
      <p:sp>
        <p:nvSpPr>
          <p:cNvPr id="9" name="مربع نص 8"/>
          <p:cNvSpPr txBox="1"/>
          <p:nvPr/>
        </p:nvSpPr>
        <p:spPr>
          <a:xfrm>
            <a:off x="4857752" y="5975835"/>
            <a:ext cx="2357454" cy="667875"/>
          </a:xfrm>
          <a:prstGeom prst="rect">
            <a:avLst/>
          </a:prstGeom>
          <a:noFill/>
        </p:spPr>
        <p:txBody>
          <a:bodyPr wrap="square" rtlCol="1">
            <a:spAutoFit/>
          </a:bodyPr>
          <a:lstStyle/>
          <a:p>
            <a:pPr marL="450850" lvl="1" indent="-273050" algn="l" rtl="0">
              <a:spcBef>
                <a:spcPct val="20000"/>
              </a:spcBef>
              <a:buClr>
                <a:schemeClr val="accent1"/>
              </a:buClr>
              <a:buSzPct val="76000"/>
              <a:buFont typeface="Wingdings 2" pitchFamily="18" charset="2"/>
              <a:buChar char=""/>
            </a:pPr>
            <a:r>
              <a:rPr lang="en-US" sz="1100" dirty="0" err="1" smtClean="0"/>
              <a:t>Agammaglobulinemia</a:t>
            </a:r>
            <a:endParaRPr lang="en-US" sz="1100" dirty="0" smtClean="0"/>
          </a:p>
          <a:p>
            <a:pPr marL="450850" lvl="1" indent="-273050" algn="l" rtl="0">
              <a:spcBef>
                <a:spcPct val="20000"/>
              </a:spcBef>
              <a:buClr>
                <a:schemeClr val="accent1"/>
              </a:buClr>
              <a:buSzPct val="76000"/>
              <a:buFont typeface="Wingdings 2" pitchFamily="18" charset="2"/>
              <a:buChar char=""/>
            </a:pPr>
            <a:r>
              <a:rPr lang="en-US" sz="1100" dirty="0" err="1" smtClean="0"/>
              <a:t>IgA</a:t>
            </a:r>
            <a:r>
              <a:rPr lang="en-US" sz="1100" dirty="0" smtClean="0"/>
              <a:t> deficiency.</a:t>
            </a:r>
          </a:p>
          <a:p>
            <a:pPr marL="450850" lvl="1" indent="-273050" algn="l" rtl="0">
              <a:spcBef>
                <a:spcPct val="20000"/>
              </a:spcBef>
              <a:buClr>
                <a:schemeClr val="accent1"/>
              </a:buClr>
              <a:buSzPct val="76000"/>
              <a:buFont typeface="Wingdings 2" pitchFamily="18" charset="2"/>
              <a:buChar char=""/>
            </a:pPr>
            <a:r>
              <a:rPr lang="en-US" sz="1100" dirty="0" smtClean="0"/>
              <a:t>AIDS.</a:t>
            </a:r>
          </a:p>
        </p:txBody>
      </p:sp>
      <p:sp>
        <p:nvSpPr>
          <p:cNvPr id="10" name="مربع نص 9"/>
          <p:cNvSpPr txBox="1"/>
          <p:nvPr/>
        </p:nvSpPr>
        <p:spPr>
          <a:xfrm>
            <a:off x="785786" y="5429264"/>
            <a:ext cx="2357454" cy="634020"/>
          </a:xfrm>
          <a:prstGeom prst="rect">
            <a:avLst/>
          </a:prstGeom>
          <a:noFill/>
        </p:spPr>
        <p:txBody>
          <a:bodyPr wrap="square" rtlCol="1">
            <a:spAutoFit/>
          </a:bodyPr>
          <a:lstStyle/>
          <a:p>
            <a:pPr marL="450850" lvl="1" indent="-273050" algn="l" rtl="0">
              <a:spcBef>
                <a:spcPct val="20000"/>
              </a:spcBef>
              <a:buClr>
                <a:schemeClr val="accent1"/>
              </a:buClr>
              <a:buSzPct val="76000"/>
              <a:buFont typeface="Wingdings 2" pitchFamily="18" charset="2"/>
              <a:buChar char=""/>
            </a:pPr>
            <a:r>
              <a:rPr lang="en-US" sz="1100" dirty="0" smtClean="0"/>
              <a:t>Familial chloride diarrhea.</a:t>
            </a:r>
          </a:p>
          <a:p>
            <a:pPr marL="450850" lvl="1" indent="-273050" algn="l" rtl="0">
              <a:spcBef>
                <a:spcPct val="20000"/>
              </a:spcBef>
              <a:buClr>
                <a:schemeClr val="accent1"/>
              </a:buClr>
              <a:buSzPct val="76000"/>
              <a:buFont typeface="Wingdings 2" pitchFamily="18" charset="2"/>
              <a:buChar char=""/>
            </a:pPr>
            <a:endParaRPr lang="en-US" sz="1100" dirty="0" smtClean="0"/>
          </a:p>
        </p:txBody>
      </p:sp>
      <p:sp>
        <p:nvSpPr>
          <p:cNvPr id="11" name="مربع نص 10"/>
          <p:cNvSpPr txBox="1"/>
          <p:nvPr/>
        </p:nvSpPr>
        <p:spPr>
          <a:xfrm>
            <a:off x="357158" y="4261323"/>
            <a:ext cx="2357454" cy="667875"/>
          </a:xfrm>
          <a:prstGeom prst="rect">
            <a:avLst/>
          </a:prstGeom>
          <a:noFill/>
        </p:spPr>
        <p:txBody>
          <a:bodyPr wrap="square" rtlCol="1">
            <a:spAutoFit/>
          </a:bodyPr>
          <a:lstStyle/>
          <a:p>
            <a:pPr marL="450850" lvl="1" indent="-273050" algn="l" rtl="0">
              <a:spcBef>
                <a:spcPct val="20000"/>
              </a:spcBef>
              <a:buClr>
                <a:schemeClr val="accent1"/>
              </a:buClr>
              <a:buSzPct val="76000"/>
              <a:buFont typeface="Wingdings 2" pitchFamily="18" charset="2"/>
              <a:buChar char=""/>
            </a:pPr>
            <a:r>
              <a:rPr lang="en-US" sz="1100" dirty="0" smtClean="0"/>
              <a:t>Cystic fibrosis.</a:t>
            </a:r>
          </a:p>
          <a:p>
            <a:pPr marL="450850" lvl="1" indent="-273050" algn="l" rtl="0">
              <a:spcBef>
                <a:spcPct val="20000"/>
              </a:spcBef>
              <a:buClr>
                <a:schemeClr val="accent1"/>
              </a:buClr>
              <a:buSzPct val="76000"/>
              <a:buFont typeface="Wingdings 2" pitchFamily="18" charset="2"/>
              <a:buChar char=""/>
            </a:pPr>
            <a:endParaRPr lang="en-US" sz="1100" dirty="0" smtClean="0"/>
          </a:p>
          <a:p>
            <a:pPr marL="450850" lvl="1" indent="-273050" algn="l" rtl="0">
              <a:spcBef>
                <a:spcPct val="20000"/>
              </a:spcBef>
              <a:buClr>
                <a:schemeClr val="accent1"/>
              </a:buClr>
              <a:buSzPct val="76000"/>
              <a:buFont typeface="Wingdings 2" pitchFamily="18" charset="2"/>
              <a:buChar char=""/>
            </a:pPr>
            <a:endParaRPr lang="en-US" sz="1100" dirty="0" smtClean="0"/>
          </a:p>
        </p:txBody>
      </p:sp>
      <p:sp>
        <p:nvSpPr>
          <p:cNvPr id="12" name="مربع نص 11"/>
          <p:cNvSpPr txBox="1"/>
          <p:nvPr/>
        </p:nvSpPr>
        <p:spPr>
          <a:xfrm>
            <a:off x="285720" y="2832563"/>
            <a:ext cx="2357454" cy="667875"/>
          </a:xfrm>
          <a:prstGeom prst="rect">
            <a:avLst/>
          </a:prstGeom>
          <a:noFill/>
        </p:spPr>
        <p:txBody>
          <a:bodyPr wrap="square" rtlCol="1">
            <a:spAutoFit/>
          </a:bodyPr>
          <a:lstStyle/>
          <a:p>
            <a:pPr marL="450850" lvl="1" indent="-273050" algn="l" rtl="0">
              <a:spcBef>
                <a:spcPct val="20000"/>
              </a:spcBef>
              <a:buClr>
                <a:schemeClr val="accent1"/>
              </a:buClr>
              <a:buSzPct val="76000"/>
              <a:buFont typeface="Wingdings 2" pitchFamily="18" charset="2"/>
              <a:buChar char=""/>
            </a:pPr>
            <a:r>
              <a:rPr lang="en-US" sz="1100" dirty="0" smtClean="0"/>
              <a:t>Celiac disease.</a:t>
            </a:r>
          </a:p>
          <a:p>
            <a:pPr marL="450850" lvl="1" indent="-273050" algn="l" rtl="0">
              <a:spcBef>
                <a:spcPct val="20000"/>
              </a:spcBef>
              <a:buClr>
                <a:schemeClr val="accent1"/>
              </a:buClr>
              <a:buSzPct val="76000"/>
              <a:buFont typeface="Wingdings 2" pitchFamily="18" charset="2"/>
              <a:buChar char=""/>
            </a:pPr>
            <a:endParaRPr lang="en-US" sz="1100" dirty="0" smtClean="0"/>
          </a:p>
          <a:p>
            <a:pPr marL="450850" lvl="1" indent="-273050" algn="l" rtl="0">
              <a:spcBef>
                <a:spcPct val="20000"/>
              </a:spcBef>
              <a:buClr>
                <a:schemeClr val="accent1"/>
              </a:buClr>
              <a:buSzPct val="76000"/>
              <a:buFont typeface="Wingdings 2" pitchFamily="18" charset="2"/>
              <a:buChar char=""/>
            </a:pPr>
            <a:endParaRPr lang="en-US" sz="1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00100" y="4394739"/>
            <a:ext cx="3304572" cy="1463153"/>
          </a:xfrm>
        </p:spPr>
        <p:txBody>
          <a:bodyPr/>
          <a:lstStyle/>
          <a:p>
            <a:pPr algn="ctr"/>
            <a:r>
              <a:rPr lang="en-US" u="sng" dirty="0" smtClean="0">
                <a:solidFill>
                  <a:srgbClr val="C00000"/>
                </a:solidFill>
              </a:rPr>
              <a:t>Infections</a:t>
            </a:r>
            <a:endParaRPr lang="ar-SA" u="sng"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graphicFrame>
        <p:nvGraphicFramePr>
          <p:cNvPr id="10" name="رسم تخطيطي 9"/>
          <p:cNvGraphicFramePr/>
          <p:nvPr/>
        </p:nvGraphicFramePr>
        <p:xfrm>
          <a:off x="4500562" y="1142984"/>
          <a:ext cx="364333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Typhoid:</a:t>
            </a:r>
            <a:endParaRPr lang="ar-SA" dirty="0">
              <a:solidFill>
                <a:srgbClr val="00B0F0"/>
              </a:solidFill>
            </a:endParaRPr>
          </a:p>
        </p:txBody>
      </p:sp>
      <p:sp>
        <p:nvSpPr>
          <p:cNvPr id="3" name="عنصر نائب للمحتوى 2"/>
          <p:cNvSpPr>
            <a:spLocks noGrp="1"/>
          </p:cNvSpPr>
          <p:nvPr>
            <p:ph idx="1"/>
          </p:nvPr>
        </p:nvSpPr>
        <p:spPr>
          <a:xfrm>
            <a:off x="1043493" y="2323652"/>
            <a:ext cx="4885830" cy="3508977"/>
          </a:xfrm>
        </p:spPr>
        <p:txBody>
          <a:bodyPr/>
          <a:lstStyle/>
          <a:p>
            <a:pPr algn="l" rtl="0"/>
            <a:r>
              <a:rPr lang="en-US" dirty="0" smtClean="0">
                <a:solidFill>
                  <a:schemeClr val="tx1"/>
                </a:solidFill>
              </a:rPr>
              <a:t>Caused by </a:t>
            </a:r>
            <a:r>
              <a:rPr lang="en-US" i="1" dirty="0" smtClean="0">
                <a:solidFill>
                  <a:schemeClr val="tx1"/>
                </a:solidFill>
              </a:rPr>
              <a:t>S. </a:t>
            </a:r>
            <a:r>
              <a:rPr lang="en-US" i="1" dirty="0" err="1" smtClean="0">
                <a:solidFill>
                  <a:schemeClr val="tx1"/>
                </a:solidFill>
              </a:rPr>
              <a:t>typhi</a:t>
            </a:r>
            <a:r>
              <a:rPr lang="en-US" i="1" dirty="0" smtClean="0">
                <a:solidFill>
                  <a:schemeClr val="tx1"/>
                </a:solidFill>
              </a:rPr>
              <a:t> and S. </a:t>
            </a:r>
            <a:r>
              <a:rPr lang="en-US" i="1" dirty="0" err="1" smtClean="0">
                <a:solidFill>
                  <a:schemeClr val="tx1"/>
                </a:solidFill>
              </a:rPr>
              <a:t>paratyphi</a:t>
            </a:r>
            <a:r>
              <a:rPr lang="en-US" dirty="0" smtClean="0">
                <a:solidFill>
                  <a:schemeClr val="tx1"/>
                </a:solidFill>
              </a:rPr>
              <a:t>.</a:t>
            </a:r>
          </a:p>
          <a:p>
            <a:pPr algn="l" rtl="0"/>
            <a:endParaRPr lang="en-US" dirty="0" smtClean="0">
              <a:solidFill>
                <a:schemeClr val="tx1"/>
              </a:solidFill>
            </a:endParaRPr>
          </a:p>
          <a:p>
            <a:pPr algn="l" rtl="0"/>
            <a:r>
              <a:rPr lang="en-US" dirty="0" smtClean="0">
                <a:solidFill>
                  <a:schemeClr val="tx1"/>
                </a:solidFill>
              </a:rPr>
              <a:t>Transmitted through contact with infected animals e.g., chicken, or through contaminated food e.g., eggs, dairy products.</a:t>
            </a:r>
          </a:p>
          <a:p>
            <a:pPr algn="l" rtl="0">
              <a:buNone/>
            </a:pPr>
            <a:endParaRPr lang="ar-SA" dirty="0">
              <a:solidFill>
                <a:schemeClr val="tx1"/>
              </a:solidFill>
            </a:endParaRPr>
          </a:p>
        </p:txBody>
      </p:sp>
      <p:pic>
        <p:nvPicPr>
          <p:cNvPr id="52225" name="Picture 1" descr="C:\Users\dell\Desktop\S.typhi.Gram.jpeg"/>
          <p:cNvPicPr>
            <a:picLocks noChangeAspect="1" noChangeArrowheads="1"/>
          </p:cNvPicPr>
          <p:nvPr/>
        </p:nvPicPr>
        <p:blipFill>
          <a:blip r:embed="rId2"/>
          <a:srcRect/>
          <a:stretch>
            <a:fillRect/>
          </a:stretch>
        </p:blipFill>
        <p:spPr bwMode="auto">
          <a:xfrm>
            <a:off x="6072198" y="2714620"/>
            <a:ext cx="2000264" cy="2286016"/>
          </a:xfrm>
          <a:prstGeom prst="rect">
            <a:avLst/>
          </a:prstGeom>
          <a:noFill/>
        </p:spPr>
      </p:pic>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Typhoid:</a:t>
            </a:r>
            <a:endParaRPr lang="ar-SA" dirty="0">
              <a:solidFill>
                <a:srgbClr val="00B0F0"/>
              </a:solidFill>
            </a:endParaRPr>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solidFill>
                  <a:schemeClr val="tx1"/>
                </a:solidFill>
              </a:rPr>
              <a:t>C/P:</a:t>
            </a:r>
          </a:p>
          <a:p>
            <a:pPr lvl="1" algn="l" rtl="0"/>
            <a:r>
              <a:rPr lang="en-US" dirty="0" err="1" smtClean="0">
                <a:solidFill>
                  <a:schemeClr val="tx1"/>
                </a:solidFill>
              </a:rPr>
              <a:t>Bactremia</a:t>
            </a:r>
            <a:r>
              <a:rPr lang="en-US" dirty="0" smtClean="0">
                <a:solidFill>
                  <a:schemeClr val="tx1"/>
                </a:solidFill>
              </a:rPr>
              <a:t> and high grade fever that usually precede the enteric phase.</a:t>
            </a:r>
          </a:p>
          <a:p>
            <a:pPr lvl="1" algn="l" rtl="0"/>
            <a:r>
              <a:rPr lang="en-US" dirty="0" smtClean="0">
                <a:solidFill>
                  <a:schemeClr val="tx1"/>
                </a:solidFill>
              </a:rPr>
              <a:t>Diarrhea (usually after 1 week)</a:t>
            </a:r>
          </a:p>
          <a:p>
            <a:pPr lvl="1" algn="l" rtl="0"/>
            <a:r>
              <a:rPr lang="en-US" dirty="0" smtClean="0">
                <a:solidFill>
                  <a:schemeClr val="tx1"/>
                </a:solidFill>
              </a:rPr>
              <a:t>Abdominal pain.</a:t>
            </a:r>
          </a:p>
          <a:p>
            <a:pPr lvl="1" algn="l" rtl="0"/>
            <a:r>
              <a:rPr lang="en-US" dirty="0" smtClean="0">
                <a:solidFill>
                  <a:schemeClr val="tx1"/>
                </a:solidFill>
              </a:rPr>
              <a:t>Nausea.</a:t>
            </a:r>
          </a:p>
          <a:p>
            <a:pPr lvl="1" algn="l" rtl="0"/>
            <a:r>
              <a:rPr lang="en-US" dirty="0" smtClean="0">
                <a:solidFill>
                  <a:schemeClr val="tx1"/>
                </a:solidFill>
              </a:rPr>
              <a:t>Loss of appetite. </a:t>
            </a:r>
          </a:p>
          <a:p>
            <a:pPr lvl="1" algn="l" rtl="0"/>
            <a:r>
              <a:rPr lang="en-US" dirty="0" smtClean="0">
                <a:solidFill>
                  <a:schemeClr val="tx1"/>
                </a:solidFill>
              </a:rPr>
              <a:t>CNS  signs ( severe) : coma, </a:t>
            </a:r>
            <a:r>
              <a:rPr lang="en-US" dirty="0" err="1" smtClean="0">
                <a:solidFill>
                  <a:schemeClr val="tx1"/>
                </a:solidFill>
              </a:rPr>
              <a:t>meningism</a:t>
            </a:r>
            <a:r>
              <a:rPr lang="en-US" dirty="0" smtClean="0">
                <a:solidFill>
                  <a:schemeClr val="tx1"/>
                </a:solidFill>
              </a:rPr>
              <a:t>, fits..</a:t>
            </a:r>
          </a:p>
          <a:p>
            <a:pPr lvl="1" algn="l" rtl="0"/>
            <a:r>
              <a:rPr lang="en-US" dirty="0" smtClean="0">
                <a:solidFill>
                  <a:schemeClr val="tx1"/>
                </a:solidFill>
              </a:rPr>
              <a:t>If untreated, the disease persists 2-3 weeks with marked weight loss, </a:t>
            </a:r>
            <a:r>
              <a:rPr lang="en-US" dirty="0" err="1" smtClean="0">
                <a:solidFill>
                  <a:schemeClr val="tx1"/>
                </a:solidFill>
              </a:rPr>
              <a:t>hematochezia</a:t>
            </a:r>
            <a:r>
              <a:rPr lang="en-US" dirty="0" smtClean="0">
                <a:solidFill>
                  <a:schemeClr val="tx1"/>
                </a:solidFill>
              </a:rPr>
              <a:t>, </a:t>
            </a:r>
            <a:r>
              <a:rPr lang="en-US" dirty="0" err="1" smtClean="0">
                <a:solidFill>
                  <a:schemeClr val="tx1"/>
                </a:solidFill>
              </a:rPr>
              <a:t>melena</a:t>
            </a:r>
            <a:r>
              <a:rPr lang="en-US" dirty="0" smtClean="0">
                <a:solidFill>
                  <a:schemeClr val="tx1"/>
                </a:solidFill>
              </a:rPr>
              <a:t>.</a:t>
            </a:r>
          </a:p>
          <a:p>
            <a:pPr algn="l" rtl="0"/>
            <a:endParaRPr lang="en-US" dirty="0" smtClean="0">
              <a:solidFill>
                <a:schemeClr val="tx1"/>
              </a:solidFill>
            </a:endParaRPr>
          </a:p>
          <a:p>
            <a:pPr algn="l" rtl="0">
              <a:buNone/>
            </a:pP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Typhoid:</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Treatment:</a:t>
            </a:r>
          </a:p>
          <a:p>
            <a:pPr lvl="1" algn="l" rtl="0"/>
            <a:r>
              <a:rPr lang="en-US" dirty="0" smtClean="0">
                <a:solidFill>
                  <a:schemeClr val="tx1"/>
                </a:solidFill>
              </a:rPr>
              <a:t>Ciprofloxacin (best)</a:t>
            </a:r>
          </a:p>
          <a:p>
            <a:pPr lvl="1" algn="l" rtl="0"/>
            <a:r>
              <a:rPr lang="en-US" dirty="0" smtClean="0">
                <a:solidFill>
                  <a:schemeClr val="tx1"/>
                </a:solidFill>
              </a:rPr>
              <a:t>Alternative for ciprofloxacin resistance</a:t>
            </a:r>
          </a:p>
          <a:p>
            <a:pPr lvl="1" algn="l" rtl="0"/>
            <a:r>
              <a:rPr lang="en-US" dirty="0" err="1" smtClean="0">
                <a:solidFill>
                  <a:schemeClr val="tx1"/>
                </a:solidFill>
              </a:rPr>
              <a:t>Ceftriaxone</a:t>
            </a:r>
            <a:r>
              <a:rPr lang="en-US" dirty="0" smtClean="0">
                <a:solidFill>
                  <a:schemeClr val="tx1"/>
                </a:solidFill>
              </a:rPr>
              <a:t> or</a:t>
            </a:r>
          </a:p>
          <a:p>
            <a:pPr lvl="1" algn="l" rtl="0"/>
            <a:r>
              <a:rPr lang="en-US" dirty="0" err="1" smtClean="0">
                <a:solidFill>
                  <a:schemeClr val="tx1"/>
                </a:solidFill>
              </a:rPr>
              <a:t>azithromycin</a:t>
            </a:r>
            <a:endParaRPr lang="en-US" dirty="0" smtClean="0">
              <a:solidFill>
                <a:schemeClr val="tx1"/>
              </a:solidFill>
            </a:endParaRPr>
          </a:p>
          <a:p>
            <a:pPr lvl="1" algn="l" rtl="0"/>
            <a:r>
              <a:rPr lang="en-US" dirty="0" smtClean="0">
                <a:solidFill>
                  <a:schemeClr val="tx1"/>
                </a:solidFill>
              </a:rPr>
              <a:t>Co-</a:t>
            </a:r>
            <a:r>
              <a:rPr lang="en-US" dirty="0" err="1" smtClean="0">
                <a:solidFill>
                  <a:schemeClr val="tx1"/>
                </a:solidFill>
              </a:rPr>
              <a:t>trimoxazole</a:t>
            </a:r>
            <a:r>
              <a:rPr lang="en-US" dirty="0" smtClean="0">
                <a:solidFill>
                  <a:schemeClr val="tx1"/>
                </a:solidFill>
              </a:rPr>
              <a:t> (TMP-SMZ)</a:t>
            </a:r>
          </a:p>
          <a:p>
            <a:pPr lvl="1" algn="l" rtl="0"/>
            <a:r>
              <a:rPr lang="en-US" dirty="0" err="1" smtClean="0">
                <a:solidFill>
                  <a:schemeClr val="tx1"/>
                </a:solidFill>
              </a:rPr>
              <a:t>Dexamethazone</a:t>
            </a:r>
            <a:endParaRPr lang="en-US" dirty="0" smtClean="0">
              <a:solidFill>
                <a:schemeClr val="tx1"/>
              </a:solidFill>
            </a:endParaRPr>
          </a:p>
          <a:p>
            <a:pPr lvl="1" algn="l" rtl="0"/>
            <a:endParaRPr lang="en-US" dirty="0" smtClean="0">
              <a:solidFill>
                <a:schemeClr val="tx1"/>
              </a:solidFill>
            </a:endParaRPr>
          </a:p>
          <a:p>
            <a:pPr algn="l" rtl="0"/>
            <a:endParaRPr lang="en-US" dirty="0" smtClean="0">
              <a:solidFill>
                <a:schemeClr val="tx1"/>
              </a:solidFill>
            </a:endParaRPr>
          </a:p>
          <a:p>
            <a:pPr algn="l" rtl="0">
              <a:buNone/>
            </a:pP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Parasitic:</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err="1" smtClean="0">
                <a:solidFill>
                  <a:schemeClr val="tx1"/>
                </a:solidFill>
              </a:rPr>
              <a:t>Giardia</a:t>
            </a:r>
            <a:r>
              <a:rPr lang="en-US" dirty="0" smtClean="0">
                <a:solidFill>
                  <a:schemeClr val="tx1"/>
                </a:solidFill>
              </a:rPr>
              <a:t> </a:t>
            </a:r>
            <a:r>
              <a:rPr lang="en-US" dirty="0" err="1" smtClean="0">
                <a:solidFill>
                  <a:schemeClr val="tx1"/>
                </a:solidFill>
              </a:rPr>
              <a:t>Lamblia</a:t>
            </a:r>
            <a:r>
              <a:rPr lang="en-US" dirty="0" smtClean="0">
                <a:solidFill>
                  <a:schemeClr val="tx1"/>
                </a:solidFill>
              </a:rPr>
              <a:t>.</a:t>
            </a:r>
          </a:p>
          <a:p>
            <a:pPr algn="l" rtl="0"/>
            <a:r>
              <a:rPr lang="en-US" dirty="0" err="1" smtClean="0">
                <a:solidFill>
                  <a:schemeClr val="tx1"/>
                </a:solidFill>
              </a:rPr>
              <a:t>Entamoeba</a:t>
            </a:r>
            <a:r>
              <a:rPr lang="en-US" dirty="0" smtClean="0">
                <a:solidFill>
                  <a:schemeClr val="tx1"/>
                </a:solidFill>
              </a:rPr>
              <a:t> </a:t>
            </a:r>
            <a:r>
              <a:rPr lang="en-US" dirty="0" err="1" smtClean="0">
                <a:solidFill>
                  <a:schemeClr val="tx1"/>
                </a:solidFill>
              </a:rPr>
              <a:t>histolytica</a:t>
            </a:r>
            <a:r>
              <a:rPr lang="en-US" dirty="0" smtClean="0">
                <a:solidFill>
                  <a:schemeClr val="tx1"/>
                </a:solidFill>
              </a:rPr>
              <a:t>.</a:t>
            </a:r>
          </a:p>
          <a:p>
            <a:pPr algn="l" rtl="0"/>
            <a:r>
              <a:rPr lang="en-US" dirty="0" smtClean="0">
                <a:solidFill>
                  <a:schemeClr val="tx1"/>
                </a:solidFill>
              </a:rPr>
              <a:t>Cryptosporidium </a:t>
            </a:r>
            <a:r>
              <a:rPr lang="en-US" dirty="0" err="1" smtClean="0">
                <a:solidFill>
                  <a:schemeClr val="tx1"/>
                </a:solidFill>
              </a:rPr>
              <a:t>parvum</a:t>
            </a:r>
            <a:r>
              <a:rPr lang="en-US" dirty="0" smtClean="0">
                <a:solidFill>
                  <a:schemeClr val="tx1"/>
                </a:solidFill>
              </a:rPr>
              <a:t>.</a:t>
            </a:r>
          </a:p>
          <a:p>
            <a:pPr algn="l" rtl="0"/>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00B0F0"/>
                </a:solidFill>
              </a:rPr>
              <a:t>Amebiasis</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p:txBody>
          <a:bodyPr>
            <a:normAutofit lnSpcReduction="10000"/>
          </a:bodyPr>
          <a:lstStyle/>
          <a:p>
            <a:pPr algn="l" rtl="0"/>
            <a:r>
              <a:rPr lang="en-US" dirty="0" smtClean="0">
                <a:solidFill>
                  <a:schemeClr val="tx1"/>
                </a:solidFill>
              </a:rPr>
              <a:t>C/P: </a:t>
            </a:r>
          </a:p>
          <a:p>
            <a:pPr algn="l" rtl="0"/>
            <a:r>
              <a:rPr lang="en-US" dirty="0" smtClean="0">
                <a:solidFill>
                  <a:schemeClr val="tx1"/>
                </a:solidFill>
              </a:rPr>
              <a:t>Intestinal:</a:t>
            </a:r>
          </a:p>
          <a:p>
            <a:pPr lvl="1" algn="l" rtl="0"/>
            <a:r>
              <a:rPr lang="en-US" dirty="0" smtClean="0">
                <a:solidFill>
                  <a:schemeClr val="tx1"/>
                </a:solidFill>
              </a:rPr>
              <a:t>Acute onset of mild diarrhea. or</a:t>
            </a:r>
          </a:p>
          <a:p>
            <a:pPr lvl="1" algn="l" rtl="0"/>
            <a:r>
              <a:rPr lang="en-US" dirty="0" smtClean="0">
                <a:solidFill>
                  <a:schemeClr val="tx1"/>
                </a:solidFill>
              </a:rPr>
              <a:t>Amebic </a:t>
            </a:r>
            <a:r>
              <a:rPr lang="en-US" dirty="0" err="1" smtClean="0">
                <a:solidFill>
                  <a:schemeClr val="tx1"/>
                </a:solidFill>
              </a:rPr>
              <a:t>dysentry</a:t>
            </a:r>
            <a:r>
              <a:rPr lang="en-US" dirty="0" smtClean="0">
                <a:solidFill>
                  <a:schemeClr val="tx1"/>
                </a:solidFill>
              </a:rPr>
              <a:t>: perfuse diarrhea with blood, </a:t>
            </a:r>
            <a:r>
              <a:rPr lang="en-US" dirty="0" err="1" smtClean="0">
                <a:solidFill>
                  <a:schemeClr val="tx1"/>
                </a:solidFill>
              </a:rPr>
              <a:t>tenesmus</a:t>
            </a:r>
            <a:r>
              <a:rPr lang="en-US" dirty="0" smtClean="0">
                <a:solidFill>
                  <a:schemeClr val="tx1"/>
                </a:solidFill>
              </a:rPr>
              <a:t>, severe </a:t>
            </a:r>
            <a:r>
              <a:rPr lang="en-US" dirty="0" err="1" smtClean="0">
                <a:solidFill>
                  <a:schemeClr val="tx1"/>
                </a:solidFill>
              </a:rPr>
              <a:t>abd</a:t>
            </a:r>
            <a:r>
              <a:rPr lang="en-US" dirty="0" smtClean="0">
                <a:solidFill>
                  <a:schemeClr val="tx1"/>
                </a:solidFill>
              </a:rPr>
              <a:t>. pain</a:t>
            </a:r>
          </a:p>
          <a:p>
            <a:pPr algn="l" rtl="0"/>
            <a:r>
              <a:rPr lang="en-US" dirty="0" smtClean="0">
                <a:solidFill>
                  <a:schemeClr val="tx1"/>
                </a:solidFill>
              </a:rPr>
              <a:t>Extra intestinal:</a:t>
            </a:r>
          </a:p>
          <a:p>
            <a:pPr marL="342900" lvl="1" algn="l" rtl="0">
              <a:buNone/>
            </a:pPr>
            <a:r>
              <a:rPr lang="en-US" dirty="0" smtClean="0">
                <a:solidFill>
                  <a:schemeClr val="tx1"/>
                </a:solidFill>
              </a:rPr>
              <a:t>    - amebic liver abscess (fever, sweats, RUQ pain, high WBCs..)</a:t>
            </a:r>
          </a:p>
          <a:p>
            <a:pPr marL="342900" lvl="1" algn="l" rtl="0">
              <a:buNone/>
            </a:pPr>
            <a:r>
              <a:rPr lang="en-US" dirty="0" smtClean="0">
                <a:solidFill>
                  <a:schemeClr val="tx1"/>
                </a:solidFill>
              </a:rPr>
              <a:t>     -may invade lung or brain also.. </a:t>
            </a:r>
          </a:p>
        </p:txBody>
      </p:sp>
      <p:pic>
        <p:nvPicPr>
          <p:cNvPr id="48129" name="Picture 1" descr="C:\Users\dell\Desktop\2.jpg"/>
          <p:cNvPicPr>
            <a:picLocks noChangeAspect="1" noChangeArrowheads="1"/>
          </p:cNvPicPr>
          <p:nvPr/>
        </p:nvPicPr>
        <p:blipFill>
          <a:blip r:embed="rId2"/>
          <a:srcRect/>
          <a:stretch>
            <a:fillRect/>
          </a:stretch>
        </p:blipFill>
        <p:spPr bwMode="auto">
          <a:xfrm>
            <a:off x="6143636" y="1071546"/>
            <a:ext cx="2190737" cy="2357454"/>
          </a:xfrm>
          <a:prstGeom prst="rect">
            <a:avLst/>
          </a:prstGeom>
          <a:noFill/>
        </p:spPr>
      </p:pic>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00B0F0"/>
                </a:solidFill>
              </a:rPr>
              <a:t>Amebiasis</a:t>
            </a:r>
            <a:r>
              <a:rPr lang="en-US" dirty="0" smtClean="0">
                <a:solidFill>
                  <a:srgbClr val="00B0F0"/>
                </a:solidFill>
              </a:rPr>
              <a:t>:</a:t>
            </a:r>
            <a:endParaRPr lang="ar-SA" dirty="0"/>
          </a:p>
        </p:txBody>
      </p:sp>
      <p:sp>
        <p:nvSpPr>
          <p:cNvPr id="4" name="عنصر نائب للمحتوى 2"/>
          <p:cNvSpPr txBox="1">
            <a:spLocks/>
          </p:cNvSpPr>
          <p:nvPr/>
        </p:nvSpPr>
        <p:spPr>
          <a:xfrm>
            <a:off x="1152269" y="2357431"/>
            <a:ext cx="6777317" cy="3643338"/>
          </a:xfrm>
          <a:prstGeom prst="rect">
            <a:avLst/>
          </a:prstGeom>
        </p:spPr>
        <p:txBody>
          <a:bodyPr vert="horz" lIns="91440" tIns="45720" rIns="91440" bIns="45720" rtlCol="0">
            <a:normAutofit lnSpcReduction="10000"/>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Diagnosis:</a:t>
            </a:r>
          </a:p>
          <a:p>
            <a:pPr marL="800100" lvl="1" indent="-274320" algn="l" rtl="0">
              <a:spcBef>
                <a:spcPct val="20000"/>
              </a:spcBef>
              <a:buClr>
                <a:schemeClr val="accent1"/>
              </a:buClr>
              <a:buSzPct val="76000"/>
              <a:buFont typeface="Wingdings 2" pitchFamily="18" charset="2"/>
              <a:buChar char=""/>
            </a:pPr>
            <a:r>
              <a:rPr lang="en-US" sz="2400" dirty="0" smtClean="0"/>
              <a:t>Stool microscopy</a:t>
            </a:r>
          </a:p>
          <a:p>
            <a:pPr marL="800100" lvl="1" indent="-274320" algn="l" rtl="0">
              <a:spcBef>
                <a:spcPct val="20000"/>
              </a:spcBef>
              <a:buClr>
                <a:schemeClr val="accent1"/>
              </a:buClr>
              <a:buSzPct val="76000"/>
              <a:buFont typeface="Wingdings 2" pitchFamily="18" charset="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Fecal antigen detection</a:t>
            </a:r>
          </a:p>
          <a:p>
            <a:pPr marL="800100" lvl="1" indent="-274320" algn="l" rtl="0">
              <a:spcBef>
                <a:spcPct val="20000"/>
              </a:spcBef>
              <a:buClr>
                <a:schemeClr val="accent1"/>
              </a:buClr>
              <a:buSzPct val="76000"/>
              <a:buFont typeface="Wingdings 2" pitchFamily="18" charset="2"/>
              <a:buChar char=""/>
            </a:pPr>
            <a:r>
              <a:rPr lang="en-US" sz="2400" dirty="0" smtClean="0"/>
              <a:t>Serology</a:t>
            </a:r>
          </a:p>
          <a:p>
            <a:pPr marL="800100" lvl="1" indent="-274320" algn="l" rtl="0">
              <a:spcBef>
                <a:spcPct val="20000"/>
              </a:spcBef>
              <a:buClr>
                <a:schemeClr val="accent1"/>
              </a:buClr>
              <a:buSzPct val="76000"/>
              <a:buFont typeface="Wingdings 2" pitchFamily="18" charset="2"/>
              <a:buChar char=""/>
            </a:pPr>
            <a:r>
              <a:rPr lang="en-US" sz="2400" dirty="0" smtClean="0"/>
              <a:t>US/CT .. Aspiration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Treatment:</a:t>
            </a:r>
          </a:p>
          <a:p>
            <a:pPr marL="800100" lvl="1" indent="-274320" algn="l" rtl="0">
              <a:spcBef>
                <a:spcPct val="20000"/>
              </a:spcBef>
              <a:buClr>
                <a:schemeClr val="accent1"/>
              </a:buClr>
              <a:buSzPct val="76000"/>
              <a:buFont typeface="Wingdings 2" pitchFamily="18" charset="2"/>
              <a:buChar cha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metronidazole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1097280" lvl="2" indent="-274320" algn="l" rtl="0">
              <a:spcBef>
                <a:spcPct val="20000"/>
              </a:spcBef>
              <a:buClr>
                <a:schemeClr val="accent1"/>
              </a:buClr>
              <a:buSzPct val="76000"/>
              <a:buFont typeface="Wingdings 2" pitchFamily="18" charset="2"/>
              <a:buChar cha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With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diloxanide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furoate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(cyst)</a:t>
            </a:r>
            <a:endParaRPr lang="en-US" sz="2200" dirty="0" smtClean="0"/>
          </a:p>
          <a:p>
            <a:pPr marL="1097280" lvl="2" indent="-274320" algn="l" rtl="0">
              <a:spcBef>
                <a:spcPct val="20000"/>
              </a:spcBef>
              <a:buClr>
                <a:schemeClr val="accent1"/>
              </a:buClr>
              <a:buSzPct val="76000"/>
              <a:buFont typeface="Wingdings 2" pitchFamily="18" charset="2"/>
              <a:buChar cha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Tinidazole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 severe )</a:t>
            </a:r>
          </a:p>
          <a:p>
            <a:pPr marL="1097280" lvl="2" indent="-274320" algn="l" rtl="0">
              <a:spcBef>
                <a:spcPct val="20000"/>
              </a:spcBef>
              <a:buClr>
                <a:schemeClr val="accent1"/>
              </a:buClr>
              <a:buSzPct val="76000"/>
              <a:buFont typeface="Wingdings 2" pitchFamily="18" charset="2"/>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00B0F0"/>
                </a:solidFill>
              </a:rPr>
              <a:t>Giardia</a:t>
            </a:r>
            <a:r>
              <a:rPr lang="en-US" dirty="0" smtClean="0">
                <a:solidFill>
                  <a:srgbClr val="00B0F0"/>
                </a:solidFill>
              </a:rPr>
              <a:t> </a:t>
            </a:r>
            <a:r>
              <a:rPr lang="en-US" dirty="0" err="1" smtClean="0">
                <a:solidFill>
                  <a:srgbClr val="00B0F0"/>
                </a:solidFill>
              </a:rPr>
              <a:t>lamblia</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a:xfrm>
            <a:off x="928662" y="2071678"/>
            <a:ext cx="6777317" cy="3508977"/>
          </a:xfrm>
        </p:spPr>
        <p:txBody>
          <a:bodyPr>
            <a:normAutofit/>
          </a:bodyPr>
          <a:lstStyle/>
          <a:p>
            <a:pPr algn="l" rtl="0"/>
            <a:endParaRPr lang="en-US" dirty="0" smtClean="0">
              <a:solidFill>
                <a:schemeClr val="tx1"/>
              </a:solidFill>
            </a:endParaRPr>
          </a:p>
          <a:p>
            <a:pPr lvl="1" algn="l" rtl="0"/>
            <a:r>
              <a:rPr lang="en-US" dirty="0" smtClean="0">
                <a:solidFill>
                  <a:schemeClr val="tx1"/>
                </a:solidFill>
              </a:rPr>
              <a:t> is transmitted through ingestion of cysts from contaminated food or drinks.</a:t>
            </a:r>
          </a:p>
          <a:p>
            <a:pPr lvl="1" algn="l" rtl="0"/>
            <a:r>
              <a:rPr lang="en-US" dirty="0" smtClean="0">
                <a:solidFill>
                  <a:schemeClr val="tx1"/>
                </a:solidFill>
              </a:rPr>
              <a:t>Adheres to </a:t>
            </a:r>
            <a:r>
              <a:rPr lang="en-US" dirty="0" err="1" smtClean="0">
                <a:solidFill>
                  <a:schemeClr val="tx1"/>
                </a:solidFill>
              </a:rPr>
              <a:t>microvilli</a:t>
            </a:r>
            <a:r>
              <a:rPr lang="en-US" dirty="0" smtClean="0">
                <a:solidFill>
                  <a:schemeClr val="tx1"/>
                </a:solidFill>
              </a:rPr>
              <a:t> of </a:t>
            </a:r>
            <a:r>
              <a:rPr lang="en-US" dirty="0" err="1" smtClean="0">
                <a:solidFill>
                  <a:schemeClr val="tx1"/>
                </a:solidFill>
              </a:rPr>
              <a:t>dudenal</a:t>
            </a:r>
            <a:r>
              <a:rPr lang="en-US" dirty="0" smtClean="0">
                <a:solidFill>
                  <a:schemeClr val="tx1"/>
                </a:solidFill>
              </a:rPr>
              <a:t> or </a:t>
            </a:r>
            <a:r>
              <a:rPr lang="en-US" dirty="0" err="1" smtClean="0">
                <a:solidFill>
                  <a:schemeClr val="tx1"/>
                </a:solidFill>
              </a:rPr>
              <a:t>jejunal</a:t>
            </a:r>
            <a:r>
              <a:rPr lang="en-US" dirty="0" smtClean="0">
                <a:solidFill>
                  <a:schemeClr val="tx1"/>
                </a:solidFill>
              </a:rPr>
              <a:t> epithelium.</a:t>
            </a:r>
            <a:endParaRPr lang="ar-SA" dirty="0">
              <a:solidFill>
                <a:schemeClr val="tx1"/>
              </a:solidFill>
            </a:endParaRPr>
          </a:p>
        </p:txBody>
      </p:sp>
      <p:pic>
        <p:nvPicPr>
          <p:cNvPr id="5122" name="Picture 2"/>
          <p:cNvPicPr>
            <a:picLocks noChangeAspect="1" noChangeArrowheads="1"/>
          </p:cNvPicPr>
          <p:nvPr/>
        </p:nvPicPr>
        <p:blipFill>
          <a:blip r:embed="rId2"/>
          <a:srcRect/>
          <a:stretch>
            <a:fillRect/>
          </a:stretch>
        </p:blipFill>
        <p:spPr bwMode="auto">
          <a:xfrm>
            <a:off x="2285984" y="4286256"/>
            <a:ext cx="4500594" cy="1839516"/>
          </a:xfrm>
          <a:prstGeom prst="rect">
            <a:avLst/>
          </a:prstGeom>
          <a:noFill/>
          <a:ln w="9525">
            <a:noFill/>
            <a:miter lim="800000"/>
            <a:headEnd/>
            <a:tailEnd/>
          </a:ln>
          <a:effectLst/>
        </p:spPr>
      </p:pic>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00B0F0"/>
                </a:solidFill>
              </a:rPr>
              <a:t>Giardia</a:t>
            </a:r>
            <a:r>
              <a:rPr lang="en-US" dirty="0" smtClean="0">
                <a:solidFill>
                  <a:srgbClr val="00B0F0"/>
                </a:solidFill>
              </a:rPr>
              <a:t> </a:t>
            </a:r>
            <a:r>
              <a:rPr lang="en-US" dirty="0" err="1" smtClean="0">
                <a:solidFill>
                  <a:srgbClr val="00B0F0"/>
                </a:solidFill>
              </a:rPr>
              <a:t>lamblia</a:t>
            </a:r>
            <a:r>
              <a:rPr lang="en-US" dirty="0" smtClean="0">
                <a:solidFill>
                  <a:srgbClr val="00B0F0"/>
                </a:solidFill>
              </a:rPr>
              <a:t>:</a:t>
            </a:r>
            <a:endParaRPr lang="ar-SA" dirty="0"/>
          </a:p>
        </p:txBody>
      </p:sp>
      <p:sp>
        <p:nvSpPr>
          <p:cNvPr id="4" name="عنصر نائب للمحتوى 2"/>
          <p:cNvSpPr>
            <a:spLocks noGrp="1"/>
          </p:cNvSpPr>
          <p:nvPr>
            <p:ph idx="1"/>
          </p:nvPr>
        </p:nvSpPr>
        <p:spPr>
          <a:xfrm>
            <a:off x="928662" y="2071678"/>
            <a:ext cx="6777317" cy="3508977"/>
          </a:xfrm>
        </p:spPr>
        <p:txBody>
          <a:bodyPr>
            <a:normAutofit/>
          </a:bodyPr>
          <a:lstStyle/>
          <a:p>
            <a:pPr algn="l" rtl="0"/>
            <a:r>
              <a:rPr lang="en-US" dirty="0" smtClean="0">
                <a:solidFill>
                  <a:schemeClr val="tx1"/>
                </a:solidFill>
              </a:rPr>
              <a:t>C/P :</a:t>
            </a:r>
          </a:p>
          <a:p>
            <a:pPr lvl="1" algn="l" rtl="0"/>
            <a:r>
              <a:rPr lang="en-US" dirty="0" smtClean="0">
                <a:solidFill>
                  <a:schemeClr val="tx1"/>
                </a:solidFill>
              </a:rPr>
              <a:t> diarrhea</a:t>
            </a:r>
          </a:p>
          <a:p>
            <a:pPr lvl="1" algn="l" rtl="0"/>
            <a:r>
              <a:rPr lang="en-US" dirty="0" smtClean="0">
                <a:solidFill>
                  <a:schemeClr val="tx1"/>
                </a:solidFill>
              </a:rPr>
              <a:t>Bloating , flatulence </a:t>
            </a:r>
          </a:p>
          <a:p>
            <a:pPr lvl="1" algn="l" rtl="0"/>
            <a:r>
              <a:rPr lang="en-US" dirty="0" smtClean="0">
                <a:solidFill>
                  <a:schemeClr val="tx1"/>
                </a:solidFill>
              </a:rPr>
              <a:t>Abdominal pain</a:t>
            </a:r>
          </a:p>
          <a:p>
            <a:pPr lvl="1" algn="l" rtl="0"/>
            <a:r>
              <a:rPr lang="en-US" dirty="0" smtClean="0">
                <a:solidFill>
                  <a:schemeClr val="tx1"/>
                </a:solidFill>
              </a:rPr>
              <a:t>Explosive diarrhea</a:t>
            </a:r>
          </a:p>
          <a:p>
            <a:pPr lvl="1" algn="l" rtl="0"/>
            <a:r>
              <a:rPr lang="en-US" dirty="0" err="1" smtClean="0">
                <a:solidFill>
                  <a:schemeClr val="tx1"/>
                </a:solidFill>
              </a:rPr>
              <a:t>Malapsorption</a:t>
            </a:r>
            <a:endParaRPr lang="en-US" dirty="0" smtClean="0">
              <a:solidFill>
                <a:schemeClr val="tx1"/>
              </a:solidFill>
            </a:endParaRPr>
          </a:p>
          <a:p>
            <a:pPr lvl="1" algn="l" rtl="0"/>
            <a:r>
              <a:rPr lang="en-US" dirty="0" smtClean="0">
                <a:solidFill>
                  <a:schemeClr val="tx1"/>
                </a:solidFill>
              </a:rPr>
              <a:t>Weight loss</a:t>
            </a:r>
          </a:p>
        </p:txBody>
      </p:sp>
      <p:pic>
        <p:nvPicPr>
          <p:cNvPr id="5" name="Picture 2" descr="C:\Users\dell\Desktop\فهرس.jpg"/>
          <p:cNvPicPr>
            <a:picLocks noChangeAspect="1" noChangeArrowheads="1"/>
          </p:cNvPicPr>
          <p:nvPr/>
        </p:nvPicPr>
        <p:blipFill>
          <a:blip r:embed="rId2"/>
          <a:srcRect/>
          <a:stretch>
            <a:fillRect/>
          </a:stretch>
        </p:blipFill>
        <p:spPr bwMode="auto">
          <a:xfrm>
            <a:off x="5357818" y="2643182"/>
            <a:ext cx="2571768" cy="20717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Introduction:</a:t>
            </a:r>
            <a:endParaRPr lang="ar-SA" dirty="0">
              <a:solidFill>
                <a:srgbClr val="00B0F0"/>
              </a:solidFill>
            </a:endParaRPr>
          </a:p>
        </p:txBody>
      </p:sp>
      <p:sp>
        <p:nvSpPr>
          <p:cNvPr id="3" name="عنصر نائب للمحتوى 2"/>
          <p:cNvSpPr>
            <a:spLocks noGrp="1"/>
          </p:cNvSpPr>
          <p:nvPr>
            <p:ph idx="1"/>
          </p:nvPr>
        </p:nvSpPr>
        <p:spPr/>
        <p:txBody>
          <a:bodyPr/>
          <a:lstStyle/>
          <a:p>
            <a:pPr algn="l" rtl="0"/>
            <a:r>
              <a:rPr lang="en-US" dirty="0" smtClean="0">
                <a:solidFill>
                  <a:schemeClr val="tx1"/>
                </a:solidFill>
              </a:rPr>
              <a:t>Diarrhea is an increase in fluidity, volume and frequency of stools relative to the usual habits of an individual.</a:t>
            </a:r>
          </a:p>
          <a:p>
            <a:pPr algn="l" rtl="0"/>
            <a:endParaRPr lang="en-US" dirty="0" smtClean="0">
              <a:solidFill>
                <a:schemeClr val="tx1"/>
              </a:solidFill>
            </a:endParaRPr>
          </a:p>
          <a:p>
            <a:pPr algn="l" rtl="0"/>
            <a:r>
              <a:rPr lang="en-US" dirty="0" smtClean="0">
                <a:solidFill>
                  <a:schemeClr val="tx1"/>
                </a:solidFill>
                <a:latin typeface="Calibri"/>
                <a:cs typeface="Calibri"/>
              </a:rPr>
              <a:t>≥ </a:t>
            </a:r>
            <a:r>
              <a:rPr lang="en-US" dirty="0" smtClean="0">
                <a:solidFill>
                  <a:schemeClr val="tx1"/>
                </a:solidFill>
              </a:rPr>
              <a:t>3/day loose, watery stool.</a:t>
            </a:r>
          </a:p>
          <a:p>
            <a:pPr algn="l" rtl="0">
              <a:buNone/>
            </a:pPr>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لمحتوى 2"/>
          <p:cNvSpPr>
            <a:spLocks noGrp="1"/>
          </p:cNvSpPr>
          <p:nvPr>
            <p:ph idx="1"/>
          </p:nvPr>
        </p:nvSpPr>
        <p:spPr>
          <a:xfrm>
            <a:off x="928662" y="2071678"/>
            <a:ext cx="6777317" cy="3508977"/>
          </a:xfrm>
        </p:spPr>
        <p:txBody>
          <a:bodyPr>
            <a:normAutofit/>
          </a:bodyPr>
          <a:lstStyle/>
          <a:p>
            <a:pPr algn="l" rtl="0"/>
            <a:r>
              <a:rPr lang="en-US" dirty="0" smtClean="0">
                <a:solidFill>
                  <a:schemeClr val="tx1"/>
                </a:solidFill>
              </a:rPr>
              <a:t>Diagnosis:</a:t>
            </a:r>
          </a:p>
          <a:p>
            <a:pPr lvl="1" algn="l" rtl="0"/>
            <a:r>
              <a:rPr lang="en-US" dirty="0" smtClean="0">
                <a:solidFill>
                  <a:schemeClr val="tx1"/>
                </a:solidFill>
              </a:rPr>
              <a:t>Direct fluorescent antibody (DFA) &gt;&gt; gold standard</a:t>
            </a:r>
          </a:p>
          <a:p>
            <a:pPr lvl="1" algn="l" rtl="0"/>
            <a:r>
              <a:rPr lang="en-US" dirty="0" smtClean="0">
                <a:solidFill>
                  <a:schemeClr val="tx1"/>
                </a:solidFill>
              </a:rPr>
              <a:t>Stool microscopy&gt;&gt; may be (--)</a:t>
            </a:r>
          </a:p>
          <a:p>
            <a:pPr algn="l" rtl="0"/>
            <a:r>
              <a:rPr lang="en-US" dirty="0" smtClean="0">
                <a:solidFill>
                  <a:schemeClr val="tx1"/>
                </a:solidFill>
              </a:rPr>
              <a:t>Treatment:</a:t>
            </a:r>
          </a:p>
          <a:p>
            <a:pPr lvl="1" algn="l" rtl="0"/>
            <a:r>
              <a:rPr lang="en-US" dirty="0" err="1" smtClean="0">
                <a:solidFill>
                  <a:schemeClr val="tx1"/>
                </a:solidFill>
              </a:rPr>
              <a:t>Tinidazole</a:t>
            </a:r>
            <a:endParaRPr lang="en-US" dirty="0" smtClean="0">
              <a:solidFill>
                <a:schemeClr val="tx1"/>
              </a:solidFill>
            </a:endParaRPr>
          </a:p>
          <a:p>
            <a:pPr lvl="1" algn="l" rtl="0"/>
            <a:r>
              <a:rPr lang="en-US" dirty="0" err="1" smtClean="0">
                <a:solidFill>
                  <a:schemeClr val="tx1"/>
                </a:solidFill>
              </a:rPr>
              <a:t>paromomycin</a:t>
            </a:r>
            <a:endParaRPr lang="en-US" dirty="0" smtClean="0">
              <a:solidFill>
                <a:schemeClr val="tx1"/>
              </a:solidFill>
            </a:endParaRPr>
          </a:p>
          <a:p>
            <a:pPr lvl="2" algn="l" rtl="0"/>
            <a:endParaRPr lang="ar-SA"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00100" y="4394739"/>
            <a:ext cx="3304572" cy="1463153"/>
          </a:xfrm>
        </p:spPr>
        <p:txBody>
          <a:bodyPr/>
          <a:lstStyle/>
          <a:p>
            <a:pPr algn="ctr"/>
            <a:r>
              <a:rPr lang="en-US" u="sng" dirty="0" smtClean="0">
                <a:solidFill>
                  <a:srgbClr val="C00000"/>
                </a:solidFill>
              </a:rPr>
              <a:t>Celiac Disease</a:t>
            </a:r>
            <a:endParaRPr lang="ar-SA" u="sng"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pic>
        <p:nvPicPr>
          <p:cNvPr id="4" name="Picture 3" descr="ccccccccc.jpg"/>
          <p:cNvPicPr>
            <a:picLocks noChangeAspect="1"/>
          </p:cNvPicPr>
          <p:nvPr/>
        </p:nvPicPr>
        <p:blipFill>
          <a:blip r:embed="rId3"/>
          <a:stretch>
            <a:fillRect/>
          </a:stretch>
        </p:blipFill>
        <p:spPr>
          <a:xfrm>
            <a:off x="4929190" y="1571612"/>
            <a:ext cx="2786082" cy="314327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fontScale="77500" lnSpcReduction="20000"/>
          </a:bodyPr>
          <a:lstStyle/>
          <a:p>
            <a:pPr algn="l" rtl="0"/>
            <a:r>
              <a:rPr lang="en-US" dirty="0" smtClean="0"/>
              <a:t>abnormal small intestine mucosa due to intestinal reaction to </a:t>
            </a:r>
            <a:r>
              <a:rPr lang="en-US" dirty="0" err="1" smtClean="0"/>
              <a:t>gliadin</a:t>
            </a:r>
            <a:r>
              <a:rPr lang="en-US" dirty="0" smtClean="0"/>
              <a:t>, a component of gluten.</a:t>
            </a:r>
          </a:p>
          <a:p>
            <a:pPr algn="l" rtl="0"/>
            <a:endParaRPr lang="en-US" dirty="0" smtClean="0">
              <a:solidFill>
                <a:schemeClr val="tx1"/>
              </a:solidFill>
            </a:endParaRPr>
          </a:p>
          <a:p>
            <a:pPr algn="l" rtl="0"/>
            <a:r>
              <a:rPr lang="en-US" b="1" dirty="0" smtClean="0"/>
              <a:t>Etiology</a:t>
            </a:r>
          </a:p>
          <a:p>
            <a:pPr lvl="1" algn="l" rtl="0"/>
            <a:r>
              <a:rPr lang="en-US" dirty="0" smtClean="0"/>
              <a:t>Only autoimmune disease in which androgen (alpha-</a:t>
            </a:r>
            <a:r>
              <a:rPr lang="en-US" dirty="0" err="1" smtClean="0"/>
              <a:t>gliadin</a:t>
            </a:r>
            <a:r>
              <a:rPr lang="en-US" dirty="0" smtClean="0"/>
              <a:t>) is recognized.</a:t>
            </a:r>
          </a:p>
          <a:p>
            <a:pPr lvl="1" algn="l" rtl="0"/>
            <a:endParaRPr lang="en-US" dirty="0" smtClean="0"/>
          </a:p>
          <a:p>
            <a:pPr lvl="1" algn="l" rtl="0"/>
            <a:r>
              <a:rPr lang="en-US" dirty="0" smtClean="0"/>
              <a:t>Associated with other autoimmune diseases, especially thyroid disease.</a:t>
            </a:r>
          </a:p>
          <a:p>
            <a:pPr lvl="1" algn="l" rtl="0"/>
            <a:endParaRPr lang="en-US" dirty="0" smtClean="0"/>
          </a:p>
          <a:p>
            <a:pPr lvl="1" algn="l" rtl="0"/>
            <a:r>
              <a:rPr lang="en-US" dirty="0" smtClean="0"/>
              <a:t>Gluten, a protein in cereal grains, is toxic factor.</a:t>
            </a:r>
          </a:p>
          <a:p>
            <a:pPr lvl="1" algn="l" rtl="0"/>
            <a:endParaRPr lang="en-US" dirty="0" smtClean="0"/>
          </a:p>
          <a:p>
            <a:pPr lvl="1" algn="l" rtl="0"/>
            <a:r>
              <a:rPr lang="en-US" dirty="0" smtClean="0"/>
              <a:t>Associated with HLA-DQ2  and with HLA-DQ8</a:t>
            </a: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4754" name="AutoShape 2" descr="chrome://fileicon/C:/Documents%20and%20Settings/ali/Desktop/villi-normal-damage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villi-normal-damaged.jpg"/>
          <p:cNvPicPr>
            <a:picLocks noChangeAspect="1"/>
          </p:cNvPicPr>
          <p:nvPr/>
        </p:nvPicPr>
        <p:blipFill>
          <a:blip r:embed="rId2"/>
          <a:stretch>
            <a:fillRect/>
          </a:stretch>
        </p:blipFill>
        <p:spPr>
          <a:xfrm>
            <a:off x="1428728" y="1142984"/>
            <a:ext cx="5929354" cy="464346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fontScale="92500" lnSpcReduction="20000"/>
          </a:bodyPr>
          <a:lstStyle/>
          <a:p>
            <a:pPr algn="l" rtl="0"/>
            <a:r>
              <a:rPr lang="en-US" b="1" dirty="0" smtClean="0"/>
              <a:t>Clinical Features</a:t>
            </a:r>
          </a:p>
          <a:p>
            <a:pPr lvl="1" algn="l" rtl="0"/>
            <a:r>
              <a:rPr lang="en-US" dirty="0" smtClean="0"/>
              <a:t>classically: diarrhea, weight loss, anemia, symptoms of vitamin/ mineral deficiency, failure to thrive; now more commonly bloating, gas, iron deficiency.</a:t>
            </a:r>
          </a:p>
          <a:p>
            <a:pPr lvl="1" algn="l" rtl="0"/>
            <a:endParaRPr lang="en-US" dirty="0" smtClean="0"/>
          </a:p>
          <a:p>
            <a:pPr lvl="1" algn="l" rtl="0"/>
            <a:r>
              <a:rPr lang="en-US" dirty="0" smtClean="0"/>
              <a:t>improves with gluten-free diet, deteriorates when gluten reintroduced.</a:t>
            </a:r>
          </a:p>
          <a:p>
            <a:pPr lvl="1" algn="l" rtl="0"/>
            <a:endParaRPr lang="en-US" dirty="0" smtClean="0"/>
          </a:p>
          <a:p>
            <a:pPr lvl="1" algn="l" rtl="0"/>
            <a:r>
              <a:rPr lang="en-US" dirty="0" smtClean="0"/>
              <a:t>disease is usually most severe in proximal bowel; therefore iron, calcium, and folic acid deficiency common </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Investigations:</a:t>
            </a:r>
          </a:p>
          <a:p>
            <a:pPr lvl="1" algn="l" rtl="0"/>
            <a:r>
              <a:rPr lang="en-US" dirty="0" smtClean="0"/>
              <a:t>small bowel mucosal </a:t>
            </a:r>
            <a:r>
              <a:rPr lang="en-US" b="1" dirty="0" smtClean="0"/>
              <a:t>biopsy</a:t>
            </a:r>
            <a:r>
              <a:rPr lang="en-US" dirty="0" smtClean="0"/>
              <a:t> (usually duodenum) :</a:t>
            </a:r>
          </a:p>
          <a:p>
            <a:pPr lvl="1" algn="l" rtl="0"/>
            <a:endParaRPr lang="en-US" dirty="0" smtClean="0"/>
          </a:p>
          <a:p>
            <a:pPr lvl="2" algn="l" rtl="0"/>
            <a:r>
              <a:rPr lang="en-US" dirty="0" smtClean="0"/>
              <a:t>villous atrophy and crypt hyperplasia</a:t>
            </a:r>
          </a:p>
          <a:p>
            <a:pPr lvl="2" algn="l" rtl="0"/>
            <a:endParaRPr lang="en-US" dirty="0" smtClean="0"/>
          </a:p>
          <a:p>
            <a:pPr lvl="2" algn="l" rtl="0"/>
            <a:r>
              <a:rPr lang="en-US" dirty="0" smtClean="0"/>
              <a:t>increased number of plasma cells and lymphocytes in lamina </a:t>
            </a:r>
            <a:r>
              <a:rPr lang="en-US" dirty="0" err="1" smtClean="0"/>
              <a:t>propria</a:t>
            </a:r>
            <a:r>
              <a:rPr lang="en-US" dirty="0" smtClean="0"/>
              <a:t>.</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Investigations:</a:t>
            </a:r>
          </a:p>
          <a:p>
            <a:pPr lvl="1" algn="l" rtl="0"/>
            <a:r>
              <a:rPr lang="en-US" b="1" dirty="0" smtClean="0"/>
              <a:t>Evidence of </a:t>
            </a:r>
            <a:r>
              <a:rPr lang="en-US" b="1" dirty="0" err="1" smtClean="0"/>
              <a:t>Malabsorption</a:t>
            </a:r>
            <a:r>
              <a:rPr lang="en-US" b="1" dirty="0" smtClean="0"/>
              <a:t>:</a:t>
            </a:r>
          </a:p>
          <a:p>
            <a:pPr lvl="2" algn="l" rtl="0"/>
            <a:endParaRPr lang="en-US" dirty="0" smtClean="0"/>
          </a:p>
          <a:p>
            <a:pPr lvl="2" algn="l" rtl="0"/>
            <a:r>
              <a:rPr lang="en-US" dirty="0" err="1" smtClean="0"/>
              <a:t>Steatorrhea</a:t>
            </a:r>
            <a:endParaRPr lang="en-US" dirty="0" smtClean="0"/>
          </a:p>
          <a:p>
            <a:pPr lvl="2" algn="l" rtl="0"/>
            <a:endParaRPr lang="en-US" dirty="0" smtClean="0"/>
          </a:p>
          <a:p>
            <a:pPr lvl="2" algn="l" rtl="0"/>
            <a:r>
              <a:rPr lang="en-US" dirty="0" smtClean="0"/>
              <a:t>Low levels of </a:t>
            </a:r>
            <a:r>
              <a:rPr lang="en-US" dirty="0" err="1" smtClean="0"/>
              <a:t>ferritin</a:t>
            </a:r>
            <a:r>
              <a:rPr lang="en-US" dirty="0" smtClean="0"/>
              <a:t>/iron saturation, Ca, Fe, albumin, cholesterol, carotene, B12 absorption</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Investigations:</a:t>
            </a:r>
          </a:p>
          <a:p>
            <a:pPr lvl="1" algn="l" rtl="0"/>
            <a:r>
              <a:rPr lang="en-US" b="1" dirty="0" smtClean="0"/>
              <a:t>Serology:</a:t>
            </a:r>
          </a:p>
          <a:p>
            <a:pPr lvl="2" algn="l" rtl="0"/>
            <a:endParaRPr lang="en-US" dirty="0" smtClean="0"/>
          </a:p>
          <a:p>
            <a:pPr lvl="2" algn="l" rtl="0"/>
            <a:r>
              <a:rPr lang="en-US" dirty="0" smtClean="0"/>
              <a:t>anti-</a:t>
            </a:r>
            <a:r>
              <a:rPr lang="en-US" dirty="0" err="1" smtClean="0"/>
              <a:t>transglutaminase</a:t>
            </a:r>
            <a:r>
              <a:rPr lang="en-US" dirty="0" smtClean="0"/>
              <a:t> antibodies, TTG</a:t>
            </a:r>
          </a:p>
          <a:p>
            <a:pPr lvl="2" algn="l" rtl="0"/>
            <a:endParaRPr lang="en-US" dirty="0" smtClean="0"/>
          </a:p>
          <a:p>
            <a:pPr lvl="1" algn="l" rtl="0"/>
            <a:r>
              <a:rPr lang="da-DK" b="1" dirty="0" smtClean="0"/>
              <a:t>Fecal fat &gt;7% over 72 hrs</a:t>
            </a:r>
            <a:endParaRPr lang="en-US" b="1" dirty="0" smtClean="0"/>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solidFill>
                  <a:schemeClr val="tx1"/>
                </a:solidFill>
              </a:rPr>
              <a:t>Treatment:</a:t>
            </a:r>
          </a:p>
          <a:p>
            <a:pPr lvl="1" algn="l" rtl="0"/>
            <a:r>
              <a:rPr lang="en-US" b="1" dirty="0" smtClean="0"/>
              <a:t>Dietary </a:t>
            </a:r>
            <a:r>
              <a:rPr lang="en-US" b="1" dirty="0" err="1" smtClean="0"/>
              <a:t>counselling</a:t>
            </a:r>
            <a:r>
              <a:rPr lang="en-US" b="1" dirty="0" smtClean="0"/>
              <a:t>:</a:t>
            </a:r>
          </a:p>
          <a:p>
            <a:pPr lvl="1" algn="l" rtl="0"/>
            <a:endParaRPr lang="en-US" dirty="0" smtClean="0"/>
          </a:p>
          <a:p>
            <a:pPr lvl="2" algn="l" rtl="0"/>
            <a:r>
              <a:rPr lang="en-US" dirty="0" smtClean="0"/>
              <a:t>Gluten free diet: avoid barley, rye, wheat, maybe oats (if not contaminated by other grains).</a:t>
            </a:r>
          </a:p>
          <a:p>
            <a:pPr lvl="2" algn="l" rtl="0"/>
            <a:endParaRPr lang="en-US" dirty="0" smtClean="0"/>
          </a:p>
          <a:p>
            <a:pPr lvl="2" algn="l" rtl="0"/>
            <a:r>
              <a:rPr lang="en-US" dirty="0" smtClean="0"/>
              <a:t>Starchy foods e.g., rice are safe.</a:t>
            </a:r>
          </a:p>
          <a:p>
            <a:pPr lvl="2" algn="l" rtl="0"/>
            <a:endParaRPr lang="en-US" dirty="0" smtClean="0"/>
          </a:p>
          <a:p>
            <a:pPr lvl="2" algn="l" rtl="0"/>
            <a:r>
              <a:rPr lang="en-US" dirty="0" smtClean="0"/>
              <a:t> Iron, </a:t>
            </a:r>
            <a:r>
              <a:rPr lang="en-US" dirty="0" err="1" smtClean="0"/>
              <a:t>folate</a:t>
            </a:r>
            <a:r>
              <a:rPr lang="en-US" dirty="0" smtClean="0"/>
              <a:t> supplementation (with supplementation of other vitamins as needed)</a:t>
            </a:r>
            <a:endParaRPr lang="en-US" b="1" dirty="0" smtClean="0"/>
          </a:p>
        </p:txBody>
      </p:sp>
      <p:pic>
        <p:nvPicPr>
          <p:cNvPr id="5" name="Picture 4" descr="celiac.jpg"/>
          <p:cNvPicPr>
            <a:picLocks noChangeAspect="1"/>
          </p:cNvPicPr>
          <p:nvPr/>
        </p:nvPicPr>
        <p:blipFill>
          <a:blip r:embed="rId2"/>
          <a:stretch>
            <a:fillRect/>
          </a:stretch>
        </p:blipFill>
        <p:spPr>
          <a:xfrm>
            <a:off x="5500694" y="928670"/>
            <a:ext cx="2262190" cy="2071702"/>
          </a:xfrm>
          <a:prstGeom prst="rect">
            <a:avLst/>
          </a:prstGeom>
        </p:spPr>
      </p:pic>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Celiac Disease:</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b="1" dirty="0" smtClean="0"/>
              <a:t>Prognosis:</a:t>
            </a:r>
          </a:p>
          <a:p>
            <a:pPr algn="l" rtl="0"/>
            <a:endParaRPr lang="en-US" b="1" dirty="0" smtClean="0"/>
          </a:p>
          <a:p>
            <a:pPr lvl="1" algn="l" rtl="0"/>
            <a:r>
              <a:rPr lang="en-US" dirty="0" smtClean="0"/>
              <a:t>associated with increased risk of lymphoma, carcinoma including small bowel and colon.</a:t>
            </a:r>
          </a:p>
          <a:p>
            <a:pPr lvl="1" algn="l" rtl="0"/>
            <a:endParaRPr lang="en-US" dirty="0" smtClean="0"/>
          </a:p>
          <a:p>
            <a:pPr lvl="1" algn="l" rtl="0"/>
            <a:r>
              <a:rPr lang="en-US" dirty="0" smtClean="0"/>
              <a:t>These can be avoided if adherent to diet.</a:t>
            </a:r>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Introduction:</a:t>
            </a:r>
            <a:endParaRPr lang="ar-SA" dirty="0">
              <a:solidFill>
                <a:srgbClr val="00B0F0"/>
              </a:solidFill>
            </a:endParaRPr>
          </a:p>
        </p:txBody>
      </p:sp>
      <p:sp>
        <p:nvSpPr>
          <p:cNvPr id="3" name="عنصر نائب للمحتوى 2"/>
          <p:cNvSpPr>
            <a:spLocks noGrp="1"/>
          </p:cNvSpPr>
          <p:nvPr>
            <p:ph idx="1"/>
          </p:nvPr>
        </p:nvSpPr>
        <p:spPr/>
        <p:txBody>
          <a:bodyPr/>
          <a:lstStyle/>
          <a:p>
            <a:pPr algn="l" rtl="0"/>
            <a:r>
              <a:rPr lang="en-US" dirty="0" smtClean="0">
                <a:solidFill>
                  <a:schemeClr val="tx1"/>
                </a:solidFill>
              </a:rPr>
              <a:t>The great majority of diarrhea episodes last less than one week; </a:t>
            </a:r>
          </a:p>
          <a:p>
            <a:pPr algn="l" rtl="0"/>
            <a:endParaRPr lang="en-US" dirty="0" smtClean="0">
              <a:solidFill>
                <a:schemeClr val="tx1"/>
              </a:solidFill>
            </a:endParaRPr>
          </a:p>
          <a:p>
            <a:pPr algn="l" rtl="0"/>
            <a:r>
              <a:rPr lang="en-US" dirty="0" smtClean="0">
                <a:solidFill>
                  <a:schemeClr val="tx1"/>
                </a:solidFill>
              </a:rPr>
              <a:t>When diarrhea persists for more than 14 days, it is called persistent, intractable, or chronic diarrhea. </a:t>
            </a: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00100" y="4394739"/>
            <a:ext cx="3304572" cy="1463153"/>
          </a:xfrm>
        </p:spPr>
        <p:txBody>
          <a:bodyPr/>
          <a:lstStyle/>
          <a:p>
            <a:pPr algn="ctr"/>
            <a:r>
              <a:rPr lang="en-US" u="sng" dirty="0" smtClean="0">
                <a:solidFill>
                  <a:srgbClr val="C00000"/>
                </a:solidFill>
              </a:rPr>
              <a:t>Cystic</a:t>
            </a:r>
            <a:r>
              <a:rPr lang="en-US" dirty="0" smtClean="0">
                <a:solidFill>
                  <a:srgbClr val="C00000"/>
                </a:solidFill>
              </a:rPr>
              <a:t> </a:t>
            </a:r>
            <a:r>
              <a:rPr lang="en-US" u="sng" dirty="0" smtClean="0">
                <a:solidFill>
                  <a:srgbClr val="C00000"/>
                </a:solidFill>
              </a:rPr>
              <a:t>Fibrosis</a:t>
            </a:r>
            <a:endParaRPr lang="ar-SA" u="sng"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p:txBody>
          <a:bodyPr>
            <a:normAutofit fontScale="92500" lnSpcReduction="20000"/>
          </a:bodyPr>
          <a:lstStyle/>
          <a:p>
            <a:pPr algn="l" rtl="0"/>
            <a:r>
              <a:rPr lang="en-US" dirty="0" err="1" smtClean="0"/>
              <a:t>Autosomal</a:t>
            </a:r>
            <a:r>
              <a:rPr lang="en-US" dirty="0" smtClean="0"/>
              <a:t> Recessive.</a:t>
            </a:r>
          </a:p>
          <a:p>
            <a:pPr algn="l" rtl="0"/>
            <a:endParaRPr lang="en-US" dirty="0" smtClean="0"/>
          </a:p>
          <a:p>
            <a:pPr algn="l" rtl="0"/>
            <a:r>
              <a:rPr lang="en-US" dirty="0" smtClean="0">
                <a:solidFill>
                  <a:schemeClr val="tx1"/>
                </a:solidFill>
              </a:rPr>
              <a:t>Gene on long arm of chromosome 7 encoding for CFTR (</a:t>
            </a:r>
            <a:r>
              <a:rPr lang="en-US" sz="1800" dirty="0" smtClean="0">
                <a:solidFill>
                  <a:schemeClr val="tx1"/>
                </a:solidFill>
              </a:rPr>
              <a:t>Cystic Fibrosis </a:t>
            </a:r>
            <a:r>
              <a:rPr lang="en-US" sz="1800" dirty="0" err="1" smtClean="0">
                <a:solidFill>
                  <a:schemeClr val="tx1"/>
                </a:solidFill>
              </a:rPr>
              <a:t>Transmembrane</a:t>
            </a:r>
            <a:r>
              <a:rPr lang="en-US" sz="1800" dirty="0" smtClean="0">
                <a:solidFill>
                  <a:schemeClr val="tx1"/>
                </a:solidFill>
              </a:rPr>
              <a:t> Regulator</a:t>
            </a:r>
            <a:r>
              <a:rPr lang="en-US" dirty="0" smtClean="0">
                <a:solidFill>
                  <a:schemeClr val="tx1"/>
                </a:solidFill>
              </a:rPr>
              <a:t>).</a:t>
            </a:r>
          </a:p>
          <a:p>
            <a:pPr algn="l" rtl="0"/>
            <a:endParaRPr lang="en-US" dirty="0" smtClean="0">
              <a:solidFill>
                <a:schemeClr val="tx1"/>
              </a:solidFill>
            </a:endParaRPr>
          </a:p>
          <a:p>
            <a:pPr algn="l" rtl="0"/>
            <a:r>
              <a:rPr lang="en-US" dirty="0" smtClean="0">
                <a:solidFill>
                  <a:schemeClr val="tx1"/>
                </a:solidFill>
              </a:rPr>
              <a:t>CFTR is a Chloride channel regulating Chloride transport and possibly sodium.</a:t>
            </a:r>
          </a:p>
          <a:p>
            <a:pPr algn="l" rtl="0"/>
            <a:endParaRPr lang="en-US" dirty="0" smtClean="0">
              <a:solidFill>
                <a:schemeClr val="tx1"/>
              </a:solidFill>
            </a:endParaRPr>
          </a:p>
          <a:p>
            <a:pPr algn="l" rtl="0"/>
            <a:r>
              <a:rPr lang="en-US" dirty="0" smtClean="0">
                <a:solidFill>
                  <a:schemeClr val="tx1"/>
                </a:solidFill>
              </a:rPr>
              <a:t>This is responsible for elevated sweat chloride in 99% of patients.</a:t>
            </a:r>
          </a:p>
          <a:p>
            <a:pPr lvl="1" algn="l" rtl="0"/>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2946" name="Picture 2" descr="C:\Documents and Settings\ali\Desktop\cf-1.jpg"/>
          <p:cNvPicPr>
            <a:picLocks noChangeAspect="1" noChangeArrowheads="1"/>
          </p:cNvPicPr>
          <p:nvPr/>
        </p:nvPicPr>
        <p:blipFill>
          <a:blip r:embed="rId2"/>
          <a:srcRect/>
          <a:stretch>
            <a:fillRect/>
          </a:stretch>
        </p:blipFill>
        <p:spPr bwMode="auto">
          <a:xfrm>
            <a:off x="714348" y="357167"/>
            <a:ext cx="7858180" cy="585791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endParaRPr lang="en-US" dirty="0" smtClean="0"/>
          </a:p>
          <a:p>
            <a:pPr algn="l" rtl="0"/>
            <a:r>
              <a:rPr lang="en-US" dirty="0" smtClean="0"/>
              <a:t>CF is characterized by widespread exocrine dysfunction.</a:t>
            </a:r>
          </a:p>
          <a:p>
            <a:pPr algn="l" rtl="0"/>
            <a:endParaRPr lang="en-US" dirty="0" smtClean="0">
              <a:solidFill>
                <a:schemeClr val="tx1"/>
              </a:solidFill>
            </a:endParaRPr>
          </a:p>
          <a:p>
            <a:pPr algn="l" rtl="0"/>
            <a:endParaRPr lang="en-US" dirty="0" smtClean="0">
              <a:solidFill>
                <a:schemeClr val="tx1"/>
              </a:solidFill>
            </a:endParaRPr>
          </a:p>
        </p:txBody>
      </p:sp>
      <p:pic>
        <p:nvPicPr>
          <p:cNvPr id="25602" name="Picture 2" descr="C:\Documents and Settings\ali\Desktop\cystic-fbrosis.jpg"/>
          <p:cNvPicPr>
            <a:picLocks noChangeAspect="1" noChangeArrowheads="1"/>
          </p:cNvPicPr>
          <p:nvPr/>
        </p:nvPicPr>
        <p:blipFill>
          <a:blip r:embed="rId2"/>
          <a:srcRect/>
          <a:stretch>
            <a:fillRect/>
          </a:stretch>
        </p:blipFill>
        <p:spPr bwMode="auto">
          <a:xfrm>
            <a:off x="1071538" y="3571876"/>
            <a:ext cx="7072362" cy="2857500"/>
          </a:xfrm>
          <a:prstGeom prst="rect">
            <a:avLst/>
          </a:prstGeom>
          <a:noFill/>
        </p:spPr>
      </p:pic>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t>GI Manifestation:</a:t>
            </a:r>
          </a:p>
          <a:p>
            <a:pPr lvl="1" algn="l" rtl="0"/>
            <a:r>
              <a:rPr lang="en-US" dirty="0" smtClean="0"/>
              <a:t>More prominent in infants.</a:t>
            </a:r>
          </a:p>
          <a:p>
            <a:pPr lvl="2" algn="l" rtl="0"/>
            <a:r>
              <a:rPr lang="en-US" dirty="0" err="1" smtClean="0"/>
              <a:t>Meconium</a:t>
            </a:r>
            <a:r>
              <a:rPr lang="en-US" dirty="0" smtClean="0"/>
              <a:t> </a:t>
            </a:r>
            <a:r>
              <a:rPr lang="en-US" dirty="0" err="1" smtClean="0"/>
              <a:t>ileus</a:t>
            </a:r>
            <a:r>
              <a:rPr lang="en-US" dirty="0" smtClean="0"/>
              <a:t>.</a:t>
            </a:r>
          </a:p>
          <a:p>
            <a:pPr lvl="1" algn="l" rtl="0"/>
            <a:r>
              <a:rPr lang="en-US" dirty="0" smtClean="0"/>
              <a:t>Greasy stools and fl </a:t>
            </a:r>
            <a:r>
              <a:rPr lang="en-US" dirty="0" err="1" smtClean="0"/>
              <a:t>atulence</a:t>
            </a:r>
            <a:r>
              <a:rPr lang="en-US" dirty="0" smtClean="0"/>
              <a:t>.</a:t>
            </a:r>
          </a:p>
          <a:p>
            <a:pPr lvl="1" algn="l" rtl="0"/>
            <a:r>
              <a:rPr lang="en-US" dirty="0" smtClean="0"/>
              <a:t>Pancreatitis.</a:t>
            </a:r>
          </a:p>
          <a:p>
            <a:pPr lvl="1" algn="l" rtl="0"/>
            <a:r>
              <a:rPr lang="en-US" dirty="0" err="1" smtClean="0"/>
              <a:t>Biliary</a:t>
            </a:r>
            <a:r>
              <a:rPr lang="en-US" dirty="0" smtClean="0"/>
              <a:t> cirrhosis.</a:t>
            </a:r>
          </a:p>
          <a:p>
            <a:pPr lvl="1" algn="l" rtl="0"/>
            <a:r>
              <a:rPr lang="en-US" dirty="0" smtClean="0"/>
              <a:t>Jaundice.</a:t>
            </a:r>
          </a:p>
          <a:p>
            <a:pPr lvl="2" algn="l" rtl="0"/>
            <a:endParaRPr lang="en-US" dirty="0" smtClean="0"/>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endParaRPr lang="en-US" dirty="0" smtClean="0"/>
          </a:p>
          <a:p>
            <a:pPr algn="ctr" rtl="0"/>
            <a:r>
              <a:rPr lang="en-US" dirty="0" smtClean="0"/>
              <a:t>GI symptoms are more prominent in infancy, while pulmonary manifestations predominate thereafter.</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err="1" smtClean="0"/>
              <a:t>Dx</a:t>
            </a:r>
            <a:r>
              <a:rPr lang="en-US" dirty="0" smtClean="0"/>
              <a:t>.:</a:t>
            </a:r>
          </a:p>
          <a:p>
            <a:pPr lvl="1" algn="l" rtl="0"/>
            <a:r>
              <a:rPr lang="en-US" dirty="0" smtClean="0"/>
              <a:t>Sweat chloride Test:</a:t>
            </a:r>
          </a:p>
          <a:p>
            <a:pPr lvl="2" algn="l" rtl="0"/>
            <a:r>
              <a:rPr lang="en-US" dirty="0" smtClean="0"/>
              <a:t>&gt; 60 </a:t>
            </a:r>
            <a:r>
              <a:rPr lang="en-US" dirty="0" err="1" smtClean="0"/>
              <a:t>mEq</a:t>
            </a:r>
            <a:r>
              <a:rPr lang="en-US" dirty="0" smtClean="0"/>
              <a:t>/L.</a:t>
            </a:r>
          </a:p>
          <a:p>
            <a:pPr lvl="1" algn="l" rtl="0"/>
            <a:endParaRPr lang="en-US" dirty="0" smtClean="0"/>
          </a:p>
          <a:p>
            <a:pPr lvl="1" algn="l" rtl="0"/>
            <a:r>
              <a:rPr lang="en-US" dirty="0" smtClean="0"/>
              <a:t>Genetic analysis:</a:t>
            </a:r>
          </a:p>
          <a:p>
            <a:pPr lvl="2" algn="l" rtl="0"/>
            <a:r>
              <a:rPr lang="en-US" dirty="0" smtClean="0"/>
              <a:t>Are confirmatory.</a:t>
            </a:r>
          </a:p>
          <a:p>
            <a:pPr lvl="2" algn="l" rtl="0"/>
            <a:endParaRPr lang="en-US" dirty="0" smtClean="0"/>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t>Others:</a:t>
            </a:r>
          </a:p>
          <a:p>
            <a:pPr lvl="1" algn="l" rtl="0"/>
            <a:r>
              <a:rPr lang="en-US" dirty="0" smtClean="0"/>
              <a:t>DM.</a:t>
            </a:r>
          </a:p>
          <a:p>
            <a:pPr lvl="1" algn="l" rtl="0"/>
            <a:r>
              <a:rPr lang="en-US" dirty="0" smtClean="0"/>
              <a:t>Infertility.</a:t>
            </a:r>
          </a:p>
          <a:p>
            <a:pPr lvl="1" algn="l" rtl="0"/>
            <a:r>
              <a:rPr lang="en-US" dirty="0" smtClean="0"/>
              <a:t>Unexplained </a:t>
            </a:r>
            <a:r>
              <a:rPr lang="en-US" dirty="0" err="1" smtClean="0"/>
              <a:t>hyponatremia</a:t>
            </a:r>
            <a:r>
              <a:rPr lang="en-US" dirty="0" smtClean="0"/>
              <a:t>.</a:t>
            </a:r>
          </a:p>
          <a:p>
            <a:pPr lvl="1" algn="l" rtl="0"/>
            <a:r>
              <a:rPr lang="en-US" dirty="0" smtClean="0"/>
              <a:t>Fat soluble vitamins (A, D, E, K) deficiency.</a:t>
            </a:r>
          </a:p>
          <a:p>
            <a:pPr lvl="1" algn="l" rtl="0"/>
            <a:r>
              <a:rPr lang="en-US" dirty="0" smtClean="0"/>
              <a:t>..etc.</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Cystic Fibrosis:</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fontScale="92500" lnSpcReduction="10000"/>
          </a:bodyPr>
          <a:lstStyle/>
          <a:p>
            <a:pPr algn="l" rtl="0"/>
            <a:r>
              <a:rPr lang="en-US" dirty="0" smtClean="0"/>
              <a:t>Management.:</a:t>
            </a:r>
          </a:p>
          <a:p>
            <a:pPr lvl="1" algn="l" rtl="0"/>
            <a:r>
              <a:rPr lang="en-US" dirty="0" smtClean="0"/>
              <a:t>Pulmonary manifestations :are managed with chest physical therapy, bronchodilators, corticosteroids, antibiotics, and </a:t>
            </a:r>
            <a:r>
              <a:rPr lang="en-US" dirty="0" err="1" smtClean="0"/>
              <a:t>DNase</a:t>
            </a:r>
            <a:r>
              <a:rPr lang="en-US" dirty="0" smtClean="0"/>
              <a:t>.</a:t>
            </a:r>
          </a:p>
          <a:p>
            <a:pPr lvl="1" algn="l" rtl="0"/>
            <a:endParaRPr lang="en-US" dirty="0" smtClean="0"/>
          </a:p>
          <a:p>
            <a:pPr lvl="1" algn="l" rtl="0"/>
            <a:r>
              <a:rPr lang="en-US" dirty="0" smtClean="0"/>
              <a:t> Administer pancreatic enzymes and fat-soluble vitamins A, D, E, and K for </a:t>
            </a:r>
            <a:r>
              <a:rPr lang="en-US" dirty="0" err="1" smtClean="0"/>
              <a:t>malabsorption</a:t>
            </a:r>
            <a:r>
              <a:rPr lang="en-US" dirty="0" smtClean="0"/>
              <a:t>.</a:t>
            </a:r>
          </a:p>
          <a:p>
            <a:pPr algn="l" rtl="0"/>
            <a:endParaRPr lang="en-US" dirty="0" smtClean="0"/>
          </a:p>
          <a:p>
            <a:pPr lvl="1" algn="l" rtl="0"/>
            <a:r>
              <a:rPr lang="en-US" dirty="0" smtClean="0"/>
              <a:t>Nutritional counseling and support with a high-calorie and high-protein diet are essential for health maintenance.</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00100" y="4394739"/>
            <a:ext cx="3304572" cy="1463153"/>
          </a:xfrm>
        </p:spPr>
        <p:txBody>
          <a:bodyPr/>
          <a:lstStyle/>
          <a:p>
            <a:pPr algn="ctr"/>
            <a:r>
              <a:rPr lang="en-US" u="sng" dirty="0" smtClean="0">
                <a:solidFill>
                  <a:srgbClr val="C00000"/>
                </a:solidFill>
              </a:rPr>
              <a:t>IBD</a:t>
            </a:r>
            <a:endParaRPr lang="ar-SA" u="sng"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graphicFrame>
        <p:nvGraphicFramePr>
          <p:cNvPr id="4" name="رسم تخطيطي 3"/>
          <p:cNvGraphicFramePr/>
          <p:nvPr/>
        </p:nvGraphicFramePr>
        <p:xfrm>
          <a:off x="4000496" y="2071678"/>
          <a:ext cx="4714908" cy="2174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Introduction:</a:t>
            </a:r>
            <a:endParaRPr lang="ar-SA" dirty="0">
              <a:solidFill>
                <a:srgbClr val="00B0F0"/>
              </a:solidFill>
            </a:endParaRPr>
          </a:p>
        </p:txBody>
      </p:sp>
      <p:sp>
        <p:nvSpPr>
          <p:cNvPr id="3" name="عنصر نائب للمحتوى 2"/>
          <p:cNvSpPr>
            <a:spLocks noGrp="1"/>
          </p:cNvSpPr>
          <p:nvPr>
            <p:ph idx="1"/>
          </p:nvPr>
        </p:nvSpPr>
        <p:spPr/>
        <p:txBody>
          <a:bodyPr>
            <a:normAutofit lnSpcReduction="10000"/>
          </a:bodyPr>
          <a:lstStyle/>
          <a:p>
            <a:pPr algn="l" rtl="0"/>
            <a:r>
              <a:rPr lang="en-US" dirty="0" smtClean="0"/>
              <a:t>In the developing world, persistent diarrhea usually follows an acute episode and typically is associated with serial enteric infections without time to recover between episodes. </a:t>
            </a:r>
          </a:p>
          <a:p>
            <a:pPr algn="l" rtl="0"/>
            <a:endParaRPr lang="en-US" dirty="0" smtClean="0"/>
          </a:p>
          <a:p>
            <a:pPr algn="l" rtl="0"/>
            <a:r>
              <a:rPr lang="en-US" dirty="0" smtClean="0"/>
              <a:t>Children are at risk of malnutrition and often have other </a:t>
            </a:r>
            <a:r>
              <a:rPr lang="en-US" dirty="0" err="1" smtClean="0"/>
              <a:t>intercurrent</a:t>
            </a:r>
            <a:r>
              <a:rPr lang="en-US" dirty="0" smtClean="0"/>
              <a:t> illnesses, such as respiratory infections.</a:t>
            </a: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00B0F0"/>
                </a:solidFill>
              </a:rPr>
              <a:t>Inflammatory Bowel Diseases IBDs:</a:t>
            </a:r>
            <a:endParaRPr lang="ar-SA" dirty="0">
              <a:solidFill>
                <a:srgbClr val="00B0F0"/>
              </a:solidFill>
            </a:endParaRPr>
          </a:p>
        </p:txBody>
      </p:sp>
      <p:sp>
        <p:nvSpPr>
          <p:cNvPr id="3" name="عنصر نائب للمحتوى 2"/>
          <p:cNvSpPr>
            <a:spLocks noGrp="1"/>
          </p:cNvSpPr>
          <p:nvPr>
            <p:ph idx="1"/>
          </p:nvPr>
        </p:nvSpPr>
        <p:spPr/>
        <p:txBody>
          <a:bodyPr>
            <a:normAutofit fontScale="92500" lnSpcReduction="20000"/>
          </a:bodyPr>
          <a:lstStyle/>
          <a:p>
            <a:pPr algn="l" rtl="0"/>
            <a:r>
              <a:rPr lang="en-US" b="1" dirty="0" smtClean="0">
                <a:solidFill>
                  <a:schemeClr val="tx1"/>
                </a:solidFill>
              </a:rPr>
              <a:t>Epidemiology:</a:t>
            </a:r>
          </a:p>
          <a:p>
            <a:pPr lvl="1" algn="l" rtl="0"/>
            <a:r>
              <a:rPr lang="en-US" dirty="0" smtClean="0">
                <a:solidFill>
                  <a:schemeClr val="tx1"/>
                </a:solidFill>
              </a:rPr>
              <a:t>More common Jewish.</a:t>
            </a:r>
          </a:p>
          <a:p>
            <a:pPr lvl="1" algn="l" rtl="0">
              <a:buNone/>
            </a:pPr>
            <a:endParaRPr lang="en-US" dirty="0" smtClean="0">
              <a:solidFill>
                <a:schemeClr val="tx1"/>
              </a:solidFill>
            </a:endParaRPr>
          </a:p>
          <a:p>
            <a:pPr lvl="1" algn="l" rtl="0"/>
            <a:r>
              <a:rPr lang="en-US" dirty="0" smtClean="0">
                <a:solidFill>
                  <a:schemeClr val="tx1"/>
                </a:solidFill>
              </a:rPr>
              <a:t>The incidence of IBDs is increasing especially in industrialized countries.</a:t>
            </a:r>
          </a:p>
          <a:p>
            <a:pPr algn="l" rtl="0"/>
            <a:endParaRPr lang="en-US" dirty="0" smtClean="0">
              <a:solidFill>
                <a:schemeClr val="tx1"/>
              </a:solidFill>
            </a:endParaRPr>
          </a:p>
          <a:p>
            <a:pPr lvl="1" algn="l" rtl="0"/>
            <a:r>
              <a:rPr lang="en-US" dirty="0" smtClean="0">
                <a:solidFill>
                  <a:schemeClr val="tx1"/>
                </a:solidFill>
              </a:rPr>
              <a:t>Environmental factors are needed to drive the disease in genetically susceptible individuals.</a:t>
            </a:r>
          </a:p>
          <a:p>
            <a:pPr lvl="1" algn="l" rtl="0"/>
            <a:endParaRPr lang="en-US" dirty="0" smtClean="0">
              <a:solidFill>
                <a:schemeClr val="tx1"/>
              </a:solidFill>
            </a:endParaRPr>
          </a:p>
          <a:p>
            <a:pPr lvl="1" algn="l" rtl="0"/>
            <a:r>
              <a:rPr lang="en-US" dirty="0" smtClean="0">
                <a:solidFill>
                  <a:schemeClr val="tx1"/>
                </a:solidFill>
              </a:rPr>
              <a:t>30 folds increased risk in those with first degree relatives involved.</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err="1" smtClean="0">
                <a:solidFill>
                  <a:srgbClr val="00B0F0"/>
                </a:solidFill>
              </a:rPr>
              <a:t>Crohn’s</a:t>
            </a:r>
            <a:r>
              <a:rPr lang="en-US" dirty="0" smtClean="0">
                <a:solidFill>
                  <a:srgbClr val="00B0F0"/>
                </a:solidFill>
              </a:rPr>
              <a:t> Disease:</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May involve any part of GIT.</a:t>
            </a:r>
          </a:p>
          <a:p>
            <a:pPr algn="l" rtl="0"/>
            <a:endParaRPr lang="en-US" dirty="0" smtClean="0">
              <a:solidFill>
                <a:schemeClr val="tx1"/>
              </a:solidFill>
            </a:endParaRPr>
          </a:p>
          <a:p>
            <a:pPr algn="l" rtl="0"/>
            <a:r>
              <a:rPr lang="en-US" dirty="0" smtClean="0">
                <a:solidFill>
                  <a:schemeClr val="tx1"/>
                </a:solidFill>
              </a:rPr>
              <a:t>The commonest site is </a:t>
            </a:r>
            <a:r>
              <a:rPr lang="en-US" dirty="0" err="1" smtClean="0">
                <a:solidFill>
                  <a:schemeClr val="tx1"/>
                </a:solidFill>
              </a:rPr>
              <a:t>illeocecal</a:t>
            </a:r>
            <a:r>
              <a:rPr lang="en-US" dirty="0" smtClean="0">
                <a:solidFill>
                  <a:schemeClr val="tx1"/>
                </a:solidFill>
              </a:rPr>
              <a:t> junction.</a:t>
            </a:r>
          </a:p>
          <a:p>
            <a:pPr algn="l" rtl="0"/>
            <a:endParaRPr lang="en-US" dirty="0" smtClean="0">
              <a:solidFill>
                <a:schemeClr val="tx1"/>
              </a:solidFill>
            </a:endParaRPr>
          </a:p>
          <a:p>
            <a:pPr algn="l" rtl="0"/>
            <a:r>
              <a:rPr lang="en-US" dirty="0" smtClean="0">
                <a:solidFill>
                  <a:schemeClr val="tx1"/>
                </a:solidFill>
              </a:rPr>
              <a:t>Discontinuous pattern “ SKIP LESIONS ”.</a:t>
            </a:r>
          </a:p>
          <a:p>
            <a:pPr algn="l" rtl="0"/>
            <a:endParaRPr lang="en-US" dirty="0" smtClean="0">
              <a:solidFill>
                <a:schemeClr val="tx1"/>
              </a:solidFill>
            </a:endParaRPr>
          </a:p>
          <a:p>
            <a:pPr algn="l" rtl="0"/>
            <a:r>
              <a:rPr lang="en-US" dirty="0" smtClean="0">
                <a:solidFill>
                  <a:schemeClr val="tx1"/>
                </a:solidFill>
              </a:rPr>
              <a:t>Rectum is often spared.</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85918" y="1362421"/>
            <a:ext cx="6138872" cy="4500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err="1" smtClean="0">
                <a:solidFill>
                  <a:srgbClr val="00B0F0"/>
                </a:solidFill>
              </a:rPr>
              <a:t>Crohn’s</a:t>
            </a:r>
            <a:r>
              <a:rPr lang="en-US" dirty="0" smtClean="0">
                <a:solidFill>
                  <a:srgbClr val="00B0F0"/>
                </a:solidFill>
              </a:rPr>
              <a:t> Disease:</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C/P:</a:t>
            </a:r>
          </a:p>
          <a:p>
            <a:pPr lvl="1" algn="l" rtl="0"/>
            <a:r>
              <a:rPr lang="en-US" dirty="0" smtClean="0">
                <a:solidFill>
                  <a:schemeClr val="tx1"/>
                </a:solidFill>
              </a:rPr>
              <a:t>Abdominal pain.</a:t>
            </a:r>
          </a:p>
          <a:p>
            <a:pPr lvl="1" algn="l" rtl="0"/>
            <a:r>
              <a:rPr lang="en-US" dirty="0" smtClean="0">
                <a:solidFill>
                  <a:schemeClr val="tx1"/>
                </a:solidFill>
              </a:rPr>
              <a:t>Abdominal tenderness.</a:t>
            </a:r>
          </a:p>
          <a:p>
            <a:pPr lvl="1" algn="l" rtl="0"/>
            <a:r>
              <a:rPr lang="en-US" dirty="0" smtClean="0">
                <a:solidFill>
                  <a:schemeClr val="tx1"/>
                </a:solidFill>
              </a:rPr>
              <a:t>Abdominal mass.</a:t>
            </a:r>
          </a:p>
          <a:p>
            <a:pPr lvl="1" algn="l" rtl="0"/>
            <a:r>
              <a:rPr lang="en-US" dirty="0" smtClean="0">
                <a:solidFill>
                  <a:schemeClr val="tx1"/>
                </a:solidFill>
              </a:rPr>
              <a:t>Low grade fever.</a:t>
            </a:r>
          </a:p>
          <a:p>
            <a:pPr lvl="1" algn="l" rtl="0"/>
            <a:r>
              <a:rPr lang="en-US" dirty="0" smtClean="0">
                <a:solidFill>
                  <a:schemeClr val="tx1"/>
                </a:solidFill>
              </a:rPr>
              <a:t>Weight loss.</a:t>
            </a:r>
          </a:p>
          <a:p>
            <a:pPr lvl="1" algn="l" rtl="0"/>
            <a:r>
              <a:rPr lang="en-US" dirty="0" smtClean="0">
                <a:solidFill>
                  <a:schemeClr val="tx1"/>
                </a:solidFill>
              </a:rPr>
              <a:t>Watery diarrhea.</a:t>
            </a:r>
          </a:p>
          <a:p>
            <a:pPr lvl="1" algn="l" rtl="0"/>
            <a:r>
              <a:rPr lang="en-US" dirty="0" err="1" smtClean="0">
                <a:solidFill>
                  <a:schemeClr val="tx1"/>
                </a:solidFill>
              </a:rPr>
              <a:t>Perianal</a:t>
            </a:r>
            <a:r>
              <a:rPr lang="en-US" dirty="0" smtClean="0">
                <a:solidFill>
                  <a:schemeClr val="tx1"/>
                </a:solidFill>
              </a:rPr>
              <a:t> fissure/fistula.</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Ulcerative Colitis:</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Mainly affect the colon.</a:t>
            </a:r>
            <a:endParaRPr lang="ar-SA" dirty="0" smtClean="0">
              <a:solidFill>
                <a:schemeClr val="tx1"/>
              </a:solidFill>
            </a:endParaRPr>
          </a:p>
          <a:p>
            <a:pPr algn="l" rtl="0">
              <a:buNone/>
            </a:pPr>
            <a:endParaRPr lang="en-US" dirty="0" smtClean="0">
              <a:solidFill>
                <a:schemeClr val="tx1"/>
              </a:solidFill>
            </a:endParaRPr>
          </a:p>
          <a:p>
            <a:pPr algn="l" rtl="0"/>
            <a:r>
              <a:rPr lang="en-US" dirty="0" smtClean="0">
                <a:solidFill>
                  <a:schemeClr val="tx1"/>
                </a:solidFill>
              </a:rPr>
              <a:t>The rectum is always involved.</a:t>
            </a:r>
          </a:p>
          <a:p>
            <a:pPr algn="l" rtl="0"/>
            <a:endParaRPr lang="en-US" dirty="0" smtClean="0">
              <a:solidFill>
                <a:schemeClr val="tx1"/>
              </a:solidFill>
            </a:endParaRPr>
          </a:p>
          <a:p>
            <a:pPr algn="l" rtl="0"/>
            <a:r>
              <a:rPr lang="en-US" dirty="0" smtClean="0">
                <a:solidFill>
                  <a:schemeClr val="tx1"/>
                </a:solidFill>
              </a:rPr>
              <a:t>May extend proximally in a continuous fashion.</a:t>
            </a:r>
          </a:p>
          <a:p>
            <a:pPr algn="l" rtl="0"/>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00B0F0"/>
                </a:solidFill>
              </a:rPr>
              <a:t>Ulcerative Colitis:</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tx1"/>
                </a:solidFill>
              </a:rPr>
              <a:t>C/P:</a:t>
            </a:r>
          </a:p>
          <a:p>
            <a:pPr lvl="1" algn="l" rtl="0"/>
            <a:r>
              <a:rPr lang="en-US" dirty="0" smtClean="0">
                <a:solidFill>
                  <a:schemeClr val="tx1"/>
                </a:solidFill>
              </a:rPr>
              <a:t>Bloody diarrhea.</a:t>
            </a:r>
          </a:p>
          <a:p>
            <a:pPr lvl="1" algn="l" rtl="0"/>
            <a:r>
              <a:rPr lang="en-US" dirty="0" smtClean="0">
                <a:solidFill>
                  <a:schemeClr val="tx1"/>
                </a:solidFill>
              </a:rPr>
              <a:t>Lower abdominal cramps.</a:t>
            </a:r>
          </a:p>
          <a:p>
            <a:pPr lvl="1" algn="l" rtl="0"/>
            <a:r>
              <a:rPr lang="en-US" dirty="0" err="1" smtClean="0">
                <a:solidFill>
                  <a:schemeClr val="tx1"/>
                </a:solidFill>
              </a:rPr>
              <a:t>Tenesmus</a:t>
            </a:r>
            <a:r>
              <a:rPr lang="en-US" dirty="0" smtClean="0">
                <a:solidFill>
                  <a:schemeClr val="tx1"/>
                </a:solidFill>
              </a:rPr>
              <a:t>.</a:t>
            </a:r>
          </a:p>
          <a:p>
            <a:pPr lvl="1" algn="l" rtl="0"/>
            <a:r>
              <a:rPr lang="en-US" dirty="0" smtClean="0">
                <a:solidFill>
                  <a:schemeClr val="tx1"/>
                </a:solidFill>
              </a:rPr>
              <a:t>Urgency.</a:t>
            </a:r>
          </a:p>
          <a:p>
            <a:pPr lvl="1" algn="l" rtl="0"/>
            <a:r>
              <a:rPr lang="en-US" dirty="0" smtClean="0">
                <a:solidFill>
                  <a:schemeClr val="tx1"/>
                </a:solidFill>
              </a:rPr>
              <a:t>Abdominal pain/tenderness.</a:t>
            </a:r>
          </a:p>
          <a:p>
            <a:pPr lvl="1" algn="l" rtl="0"/>
            <a:r>
              <a:rPr lang="en-US" dirty="0" smtClean="0">
                <a:solidFill>
                  <a:schemeClr val="tx1"/>
                </a:solidFill>
              </a:rPr>
              <a:t>Blood on rectum.</a:t>
            </a:r>
          </a:p>
          <a:p>
            <a:pPr lvl="1" algn="l" rtl="0"/>
            <a:r>
              <a:rPr lang="en-US" dirty="0" smtClean="0">
                <a:solidFill>
                  <a:schemeClr val="tx1"/>
                </a:solidFill>
              </a:rPr>
              <a:t>Usually, no abdominal mass.</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err="1" smtClean="0">
                <a:solidFill>
                  <a:srgbClr val="00B0F0"/>
                </a:solidFill>
              </a:rPr>
              <a:t>Extraintestinal</a:t>
            </a:r>
            <a:r>
              <a:rPr lang="en-US" dirty="0" smtClean="0">
                <a:solidFill>
                  <a:srgbClr val="00B0F0"/>
                </a:solidFill>
              </a:rPr>
              <a:t> Manifestations of IBDs:</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err="1" smtClean="0"/>
              <a:t>Aphthous</a:t>
            </a:r>
            <a:r>
              <a:rPr lang="en-US" dirty="0" smtClean="0"/>
              <a:t> </a:t>
            </a:r>
            <a:r>
              <a:rPr lang="en-US" dirty="0" err="1" smtClean="0"/>
              <a:t>stomatitis</a:t>
            </a:r>
            <a:r>
              <a:rPr lang="en-US" dirty="0" smtClean="0"/>
              <a:t>,</a:t>
            </a:r>
          </a:p>
          <a:p>
            <a:pPr algn="l" rtl="0"/>
            <a:r>
              <a:rPr lang="en-US" dirty="0" err="1" smtClean="0"/>
              <a:t>Episcleritis</a:t>
            </a:r>
            <a:r>
              <a:rPr lang="en-US" dirty="0" smtClean="0"/>
              <a:t>/</a:t>
            </a:r>
            <a:r>
              <a:rPr lang="en-US" dirty="0" err="1" smtClean="0"/>
              <a:t>uveitis</a:t>
            </a:r>
            <a:r>
              <a:rPr lang="en-US" dirty="0" smtClean="0"/>
              <a:t>, </a:t>
            </a:r>
          </a:p>
          <a:p>
            <a:pPr algn="l" rtl="0"/>
            <a:r>
              <a:rPr lang="en-US" dirty="0" smtClean="0"/>
              <a:t>Arthritis,</a:t>
            </a:r>
            <a:r>
              <a:rPr lang="en-US" b="1" dirty="0" smtClean="0"/>
              <a:t> </a:t>
            </a:r>
          </a:p>
          <a:p>
            <a:pPr algn="l" rtl="0"/>
            <a:r>
              <a:rPr lang="en-US" dirty="0" err="1" smtClean="0"/>
              <a:t>Erythema</a:t>
            </a:r>
            <a:r>
              <a:rPr lang="en-US" dirty="0" smtClean="0"/>
              <a:t> </a:t>
            </a:r>
            <a:r>
              <a:rPr lang="en-US" dirty="0" err="1" smtClean="0"/>
              <a:t>nodosum</a:t>
            </a:r>
            <a:r>
              <a:rPr lang="en-US" dirty="0" smtClean="0"/>
              <a:t>, </a:t>
            </a:r>
          </a:p>
          <a:p>
            <a:pPr algn="l" rtl="0"/>
            <a:r>
              <a:rPr lang="en-US" dirty="0" err="1" smtClean="0"/>
              <a:t>Pyoderma</a:t>
            </a:r>
            <a:r>
              <a:rPr lang="en-US" dirty="0" smtClean="0"/>
              <a:t> </a:t>
            </a:r>
            <a:r>
              <a:rPr lang="en-US" dirty="0" err="1" smtClean="0"/>
              <a:t>gangrenosum</a:t>
            </a:r>
            <a:r>
              <a:rPr lang="en-US" dirty="0" smtClean="0"/>
              <a:t>.</a:t>
            </a:r>
            <a:endParaRPr lang="en-US" dirty="0" smtClean="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5715008" y="1928802"/>
            <a:ext cx="2643196" cy="2071702"/>
          </a:xfrm>
          <a:prstGeom prst="rect">
            <a:avLst/>
          </a:prstGeom>
          <a:noFill/>
          <a:ln w="9525">
            <a:noFill/>
            <a:miter lim="800000"/>
            <a:headEnd/>
            <a:tailEnd/>
          </a:ln>
          <a:effectLst/>
        </p:spPr>
      </p:pic>
      <p:pic>
        <p:nvPicPr>
          <p:cNvPr id="5" name="صورة 4" descr="220px-Crohnie_Pyoderma_gangrenosum.jpg"/>
          <p:cNvPicPr>
            <a:picLocks noChangeAspect="1"/>
          </p:cNvPicPr>
          <p:nvPr/>
        </p:nvPicPr>
        <p:blipFill>
          <a:blip r:embed="rId3"/>
          <a:stretch>
            <a:fillRect/>
          </a:stretch>
        </p:blipFill>
        <p:spPr>
          <a:xfrm>
            <a:off x="1928794" y="4572009"/>
            <a:ext cx="2269242" cy="1643074"/>
          </a:xfrm>
          <a:prstGeom prst="rect">
            <a:avLst/>
          </a:prstGeom>
        </p:spPr>
      </p:pic>
      <p:pic>
        <p:nvPicPr>
          <p:cNvPr id="6" name="صورة 5" descr="220px-Crohnie_sores_4.JPG"/>
          <p:cNvPicPr>
            <a:picLocks noChangeAspect="1"/>
          </p:cNvPicPr>
          <p:nvPr/>
        </p:nvPicPr>
        <p:blipFill>
          <a:blip r:embed="rId4"/>
          <a:stretch>
            <a:fillRect/>
          </a:stretch>
        </p:blipFill>
        <p:spPr>
          <a:xfrm>
            <a:off x="6072198" y="4071942"/>
            <a:ext cx="1676400" cy="2187900"/>
          </a:xfrm>
          <a:prstGeom prst="rect">
            <a:avLst/>
          </a:prstGeom>
        </p:spPr>
      </p:pic>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00B0F0"/>
                </a:solidFill>
              </a:rPr>
              <a:t>Inflammatory Bowel Diseases IBDs:</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t>Investigations:</a:t>
            </a:r>
          </a:p>
          <a:p>
            <a:pPr lvl="1" algn="l" rtl="0"/>
            <a:r>
              <a:rPr lang="en-US" dirty="0" smtClean="0">
                <a:solidFill>
                  <a:schemeClr val="tx1"/>
                </a:solidFill>
              </a:rPr>
              <a:t>Blood test.</a:t>
            </a:r>
          </a:p>
          <a:p>
            <a:pPr lvl="1" algn="l" rtl="0"/>
            <a:r>
              <a:rPr lang="en-US" dirty="0" smtClean="0">
                <a:solidFill>
                  <a:schemeClr val="tx1"/>
                </a:solidFill>
              </a:rPr>
              <a:t>Endoscopy.</a:t>
            </a:r>
          </a:p>
          <a:p>
            <a:pPr lvl="1" algn="l" rtl="0"/>
            <a:r>
              <a:rPr lang="en-US" dirty="0" err="1" smtClean="0">
                <a:solidFill>
                  <a:schemeClr val="tx1"/>
                </a:solidFill>
              </a:rPr>
              <a:t>Colonscopy</a:t>
            </a:r>
            <a:r>
              <a:rPr lang="en-US" dirty="0" smtClean="0">
                <a:solidFill>
                  <a:schemeClr val="tx1"/>
                </a:solidFill>
              </a:rPr>
              <a:t>.(biopsy)</a:t>
            </a:r>
          </a:p>
          <a:p>
            <a:pPr lvl="1" algn="l" rtl="0"/>
            <a:r>
              <a:rPr lang="en-US" dirty="0" smtClean="0">
                <a:solidFill>
                  <a:schemeClr val="tx1"/>
                </a:solidFill>
              </a:rPr>
              <a:t>Plane Abdominal XR.</a:t>
            </a:r>
          </a:p>
          <a:p>
            <a:pPr lvl="1" algn="l" rtl="0"/>
            <a:r>
              <a:rPr lang="en-US" dirty="0" smtClean="0">
                <a:solidFill>
                  <a:schemeClr val="tx1"/>
                </a:solidFill>
              </a:rPr>
              <a:t>US, CT.</a:t>
            </a:r>
          </a:p>
          <a:p>
            <a:pPr lvl="1" algn="l" rtl="0"/>
            <a:endParaRPr lang="en-US" dirty="0" smtClean="0">
              <a:solidFill>
                <a:schemeClr val="tx1"/>
              </a:solidFill>
            </a:endParaRPr>
          </a:p>
          <a:p>
            <a:pPr lvl="1" algn="l" rtl="0">
              <a:buNone/>
            </a:pPr>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0100" y="785794"/>
            <a:ext cx="7024744" cy="1143000"/>
          </a:xfrm>
        </p:spPr>
        <p:txBody>
          <a:bodyPr>
            <a:normAutofit fontScale="90000"/>
          </a:bodyPr>
          <a:lstStyle/>
          <a:p>
            <a:r>
              <a:rPr lang="en-US" dirty="0" smtClean="0">
                <a:solidFill>
                  <a:srgbClr val="00B0F0"/>
                </a:solidFill>
              </a:rPr>
              <a:t>Inflammatory Bowel Diseases IBDs:</a:t>
            </a:r>
            <a:endParaRPr lang="ar-SA" dirty="0">
              <a:solidFill>
                <a:srgbClr val="00B0F0"/>
              </a:solidFill>
            </a:endParaRPr>
          </a:p>
        </p:txBody>
      </p:sp>
      <p:sp>
        <p:nvSpPr>
          <p:cNvPr id="3" name="عنصر نائب للمحتوى 2"/>
          <p:cNvSpPr>
            <a:spLocks noGrp="1"/>
          </p:cNvSpPr>
          <p:nvPr>
            <p:ph idx="1"/>
          </p:nvPr>
        </p:nvSpPr>
        <p:spPr>
          <a:xfrm>
            <a:off x="1000100" y="2000240"/>
            <a:ext cx="6777317" cy="3508977"/>
          </a:xfrm>
        </p:spPr>
        <p:txBody>
          <a:bodyPr>
            <a:normAutofit/>
          </a:bodyPr>
          <a:lstStyle/>
          <a:p>
            <a:pPr algn="l" rtl="0"/>
            <a:r>
              <a:rPr lang="en-US" dirty="0" smtClean="0"/>
              <a:t>Management:</a:t>
            </a:r>
          </a:p>
          <a:p>
            <a:pPr lvl="1" algn="l" rtl="0"/>
            <a:r>
              <a:rPr lang="en-US" dirty="0" smtClean="0">
                <a:solidFill>
                  <a:schemeClr val="tx1"/>
                </a:solidFill>
              </a:rPr>
              <a:t>5-ASA.</a:t>
            </a:r>
          </a:p>
          <a:p>
            <a:pPr lvl="1" algn="l" rtl="0"/>
            <a:r>
              <a:rPr lang="en-US" dirty="0" smtClean="0">
                <a:solidFill>
                  <a:schemeClr val="tx1"/>
                </a:solidFill>
              </a:rPr>
              <a:t>Steroids.</a:t>
            </a:r>
          </a:p>
          <a:p>
            <a:pPr lvl="1" algn="l" rtl="0"/>
            <a:r>
              <a:rPr lang="en-US" dirty="0" err="1" smtClean="0">
                <a:solidFill>
                  <a:schemeClr val="tx1"/>
                </a:solidFill>
              </a:rPr>
              <a:t>Azathioprine</a:t>
            </a:r>
            <a:r>
              <a:rPr lang="en-US" dirty="0" smtClean="0">
                <a:solidFill>
                  <a:schemeClr val="tx1"/>
                </a:solidFill>
              </a:rPr>
              <a:t>.</a:t>
            </a:r>
          </a:p>
          <a:p>
            <a:pPr lvl="1" algn="l" rtl="0"/>
            <a:r>
              <a:rPr lang="en-US" dirty="0" err="1" smtClean="0">
                <a:solidFill>
                  <a:schemeClr val="tx1"/>
                </a:solidFill>
              </a:rPr>
              <a:t>Infliximab</a:t>
            </a:r>
            <a:endParaRPr lang="en-US" dirty="0" smtClean="0">
              <a:solidFill>
                <a:schemeClr val="tx1"/>
              </a:solidFill>
            </a:endParaRPr>
          </a:p>
          <a:p>
            <a:pPr lvl="1" algn="l" rtl="0"/>
            <a:r>
              <a:rPr lang="en-US" dirty="0" smtClean="0">
                <a:solidFill>
                  <a:schemeClr val="tx1"/>
                </a:solidFill>
              </a:rPr>
              <a:t>MTX.</a:t>
            </a:r>
          </a:p>
          <a:p>
            <a:pPr lvl="1" algn="l" rtl="0"/>
            <a:r>
              <a:rPr lang="en-US" dirty="0" smtClean="0">
                <a:solidFill>
                  <a:schemeClr val="tx1"/>
                </a:solidFill>
              </a:rPr>
              <a:t>-surgical </a:t>
            </a:r>
          </a:p>
          <a:p>
            <a:pPr lvl="1" algn="l" rtl="0">
              <a:buNone/>
            </a:pPr>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00100" y="5214950"/>
            <a:ext cx="3304572" cy="928694"/>
          </a:xfrm>
        </p:spPr>
        <p:txBody>
          <a:bodyPr>
            <a:normAutofit fontScale="90000"/>
          </a:bodyPr>
          <a:lstStyle/>
          <a:p>
            <a:pPr algn="ctr"/>
            <a:r>
              <a:rPr lang="en-US" dirty="0" smtClean="0">
                <a:solidFill>
                  <a:srgbClr val="C00000"/>
                </a:solidFill>
              </a:rPr>
              <a:t>Glucose-</a:t>
            </a:r>
            <a:r>
              <a:rPr lang="en-US" dirty="0" err="1" smtClean="0">
                <a:solidFill>
                  <a:srgbClr val="C00000"/>
                </a:solidFill>
              </a:rPr>
              <a:t>galactose</a:t>
            </a:r>
            <a:r>
              <a:rPr lang="en-US" dirty="0" smtClean="0">
                <a:solidFill>
                  <a:srgbClr val="C00000"/>
                </a:solidFill>
              </a:rPr>
              <a:t> </a:t>
            </a:r>
            <a:r>
              <a:rPr lang="en-US" dirty="0" err="1" smtClean="0">
                <a:solidFill>
                  <a:srgbClr val="C00000"/>
                </a:solidFill>
              </a:rPr>
              <a:t>malabsorption</a:t>
            </a:r>
            <a:endParaRPr lang="en-US"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Introduction:</a:t>
            </a:r>
            <a:endParaRPr lang="ar-SA" dirty="0">
              <a:solidFill>
                <a:srgbClr val="00B0F0"/>
              </a:solidFill>
            </a:endParaRPr>
          </a:p>
        </p:txBody>
      </p:sp>
      <p:sp>
        <p:nvSpPr>
          <p:cNvPr id="3" name="عنصر نائب للمحتوى 2"/>
          <p:cNvSpPr>
            <a:spLocks noGrp="1"/>
          </p:cNvSpPr>
          <p:nvPr>
            <p:ph idx="1"/>
          </p:nvPr>
        </p:nvSpPr>
        <p:spPr/>
        <p:txBody>
          <a:bodyPr>
            <a:normAutofit/>
          </a:bodyPr>
          <a:lstStyle/>
          <a:p>
            <a:pPr algn="l" rtl="0"/>
            <a:r>
              <a:rPr lang="en-US" dirty="0" smtClean="0"/>
              <a:t>In developed countries, children are less likely to be exposed to serial enteric infections and malnutrition. </a:t>
            </a:r>
          </a:p>
          <a:p>
            <a:pPr algn="l" rtl="0"/>
            <a:endParaRPr lang="en-US" dirty="0" smtClean="0"/>
          </a:p>
          <a:p>
            <a:pPr algn="l" rtl="0"/>
            <a:r>
              <a:rPr lang="en-US" dirty="0" smtClean="0"/>
              <a:t>In these populations, chronic diarrhea is more likely to be caused by underlying disease, such as celiac disease or other food allergy.</a:t>
            </a: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00B0F0"/>
                </a:solidFill>
              </a:rPr>
              <a:t>Glucose-</a:t>
            </a:r>
            <a:r>
              <a:rPr lang="en-US" dirty="0" err="1" smtClean="0">
                <a:solidFill>
                  <a:srgbClr val="00B0F0"/>
                </a:solidFill>
              </a:rPr>
              <a:t>Galacose</a:t>
            </a:r>
            <a:r>
              <a:rPr lang="en-US" dirty="0" smtClean="0">
                <a:solidFill>
                  <a:srgbClr val="00B0F0"/>
                </a:solidFill>
              </a:rPr>
              <a:t> </a:t>
            </a:r>
            <a:r>
              <a:rPr lang="en-US" dirty="0" err="1" smtClean="0">
                <a:solidFill>
                  <a:srgbClr val="00B0F0"/>
                </a:solidFill>
              </a:rPr>
              <a:t>Malabsorption</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t>a condition in which the cells lining the intestine cannot take in the sugars glucose and </a:t>
            </a:r>
            <a:r>
              <a:rPr lang="en-US" dirty="0" err="1" smtClean="0"/>
              <a:t>galactose</a:t>
            </a:r>
            <a:r>
              <a:rPr lang="en-US" dirty="0" smtClean="0"/>
              <a:t>.</a:t>
            </a:r>
          </a:p>
          <a:p>
            <a:pPr algn="l" rtl="0"/>
            <a:endParaRPr lang="en-US" dirty="0" smtClean="0"/>
          </a:p>
          <a:p>
            <a:pPr algn="l" rtl="0"/>
            <a:r>
              <a:rPr lang="en-US" dirty="0" smtClean="0"/>
              <a:t>Generally becomes apparent in the first few weeks of a baby's life.</a:t>
            </a:r>
          </a:p>
          <a:p>
            <a:pPr algn="l" rtl="0"/>
            <a:endParaRPr lang="en-US" dirty="0" smtClean="0"/>
          </a:p>
          <a:p>
            <a:pPr algn="l" rtl="0"/>
            <a:endParaRPr lang="en-US" dirty="0" smtClean="0"/>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00B0F0"/>
                </a:solidFill>
              </a:rPr>
              <a:t>Glucose-</a:t>
            </a:r>
            <a:r>
              <a:rPr lang="en-US" dirty="0" err="1" smtClean="0">
                <a:solidFill>
                  <a:srgbClr val="00B0F0"/>
                </a:solidFill>
              </a:rPr>
              <a:t>Galacose</a:t>
            </a:r>
            <a:r>
              <a:rPr lang="en-US" dirty="0" smtClean="0">
                <a:solidFill>
                  <a:srgbClr val="00B0F0"/>
                </a:solidFill>
              </a:rPr>
              <a:t> </a:t>
            </a:r>
            <a:r>
              <a:rPr lang="en-US" dirty="0" err="1" smtClean="0">
                <a:solidFill>
                  <a:srgbClr val="00B0F0"/>
                </a:solidFill>
              </a:rPr>
              <a:t>Malabsorption</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lnSpcReduction="10000"/>
          </a:bodyPr>
          <a:lstStyle/>
          <a:p>
            <a:pPr algn="l" rtl="0"/>
            <a:r>
              <a:rPr lang="en-US" dirty="0" smtClean="0"/>
              <a:t>C/P:</a:t>
            </a:r>
          </a:p>
          <a:p>
            <a:pPr lvl="1" algn="l" rtl="0"/>
            <a:r>
              <a:rPr lang="en-US" dirty="0" smtClean="0"/>
              <a:t>Severe diarrhea.</a:t>
            </a:r>
          </a:p>
          <a:p>
            <a:pPr lvl="1" algn="l" rtl="0"/>
            <a:r>
              <a:rPr lang="en-US" dirty="0" smtClean="0"/>
              <a:t>Life-threatening dehydration, </a:t>
            </a:r>
          </a:p>
          <a:p>
            <a:pPr lvl="1" algn="l" rtl="0"/>
            <a:r>
              <a:rPr lang="en-US" dirty="0" smtClean="0"/>
              <a:t>Increased acidity of the blood and tissues (acidosis), and </a:t>
            </a:r>
          </a:p>
          <a:p>
            <a:pPr lvl="1" algn="l" rtl="0"/>
            <a:r>
              <a:rPr lang="en-US" dirty="0" smtClean="0"/>
              <a:t>weight loss</a:t>
            </a:r>
          </a:p>
          <a:p>
            <a:pPr lvl="1" algn="l" rtl="0"/>
            <a:endParaRPr lang="en-US" dirty="0" smtClean="0"/>
          </a:p>
          <a:p>
            <a:pPr lvl="1" algn="l" rtl="0"/>
            <a:r>
              <a:rPr lang="en-US" dirty="0" smtClean="0"/>
              <a:t>This occurs when fed breast milk or regular infant formulas.</a:t>
            </a:r>
          </a:p>
          <a:p>
            <a:pPr algn="l" rtl="0"/>
            <a:endParaRPr lang="en-US" dirty="0" smtClean="0"/>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00B0F0"/>
                </a:solidFill>
              </a:rPr>
              <a:t>Glucose-</a:t>
            </a:r>
            <a:r>
              <a:rPr lang="en-US" dirty="0" err="1" smtClean="0">
                <a:solidFill>
                  <a:srgbClr val="00B0F0"/>
                </a:solidFill>
              </a:rPr>
              <a:t>Galacose</a:t>
            </a:r>
            <a:r>
              <a:rPr lang="en-US" dirty="0" smtClean="0">
                <a:solidFill>
                  <a:srgbClr val="00B0F0"/>
                </a:solidFill>
              </a:rPr>
              <a:t> </a:t>
            </a:r>
            <a:r>
              <a:rPr lang="en-US" dirty="0" err="1" smtClean="0">
                <a:solidFill>
                  <a:srgbClr val="00B0F0"/>
                </a:solidFill>
              </a:rPr>
              <a:t>Malabsorption</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t>C/P:</a:t>
            </a:r>
          </a:p>
          <a:p>
            <a:pPr lvl="1" algn="l" rtl="0"/>
            <a:r>
              <a:rPr lang="en-US" dirty="0" smtClean="0"/>
              <a:t>However, they are able to digest fructose-based formulas that do not contain glucose or </a:t>
            </a:r>
            <a:r>
              <a:rPr lang="en-US" dirty="0" err="1" smtClean="0"/>
              <a:t>galactose</a:t>
            </a:r>
            <a:r>
              <a:rPr lang="en-US" dirty="0" smtClean="0"/>
              <a:t>. </a:t>
            </a:r>
          </a:p>
          <a:p>
            <a:pPr lvl="1" algn="l" rtl="0"/>
            <a:endParaRPr lang="en-US" dirty="0" smtClean="0"/>
          </a:p>
          <a:p>
            <a:pPr lvl="1" algn="l" rtl="0"/>
            <a:r>
              <a:rPr lang="en-US" dirty="0" smtClean="0"/>
              <a:t> Some affected children are better able to tolerate glucose and </a:t>
            </a:r>
            <a:r>
              <a:rPr lang="en-US" dirty="0" err="1" smtClean="0"/>
              <a:t>galactose</a:t>
            </a:r>
            <a:r>
              <a:rPr lang="en-US" dirty="0" smtClean="0"/>
              <a:t> as they get older.</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00B0F0"/>
                </a:solidFill>
              </a:rPr>
              <a:t>Glucose-</a:t>
            </a:r>
            <a:r>
              <a:rPr lang="en-US" dirty="0" err="1" smtClean="0">
                <a:solidFill>
                  <a:srgbClr val="00B0F0"/>
                </a:solidFill>
              </a:rPr>
              <a:t>Galacose</a:t>
            </a:r>
            <a:r>
              <a:rPr lang="en-US" dirty="0" smtClean="0">
                <a:solidFill>
                  <a:srgbClr val="00B0F0"/>
                </a:solidFill>
              </a:rPr>
              <a:t> </a:t>
            </a:r>
            <a:r>
              <a:rPr lang="en-US" dirty="0" err="1" smtClean="0">
                <a:solidFill>
                  <a:srgbClr val="00B0F0"/>
                </a:solidFill>
              </a:rPr>
              <a:t>Malabsorption</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t>C/P:</a:t>
            </a:r>
          </a:p>
          <a:p>
            <a:pPr lvl="1" algn="l" rtl="0"/>
            <a:r>
              <a:rPr lang="en-US" dirty="0" smtClean="0"/>
              <a:t>Small amounts of glucose in the urine (mild </a:t>
            </a:r>
            <a:r>
              <a:rPr lang="en-US" dirty="0" err="1" smtClean="0"/>
              <a:t>glucosuria</a:t>
            </a:r>
            <a:r>
              <a:rPr lang="en-US" dirty="0" smtClean="0"/>
              <a:t>).</a:t>
            </a:r>
          </a:p>
          <a:p>
            <a:pPr lvl="1" algn="l" rtl="0"/>
            <a:endParaRPr lang="en-US" dirty="0" smtClean="0"/>
          </a:p>
          <a:p>
            <a:pPr lvl="1" algn="l" rtl="0"/>
            <a:r>
              <a:rPr lang="en-US" dirty="0" smtClean="0"/>
              <a:t>Affected individuals may also develop </a:t>
            </a:r>
            <a:r>
              <a:rPr lang="en-US" b="1" dirty="0" smtClean="0"/>
              <a:t>kidney stones</a:t>
            </a:r>
            <a:r>
              <a:rPr lang="en-US" dirty="0" smtClean="0"/>
              <a:t> or more widespread deposits of calcium within the kidneys.</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000100" y="5214950"/>
            <a:ext cx="3304572" cy="928694"/>
          </a:xfrm>
        </p:spPr>
        <p:txBody>
          <a:bodyPr>
            <a:normAutofit fontScale="90000"/>
          </a:bodyPr>
          <a:lstStyle/>
          <a:p>
            <a:pPr algn="ctr" rtl="0"/>
            <a:r>
              <a:rPr lang="en-US" dirty="0" smtClean="0">
                <a:solidFill>
                  <a:srgbClr val="C00000"/>
                </a:solidFill>
              </a:rPr>
              <a:t>Familial Chloride Losing </a:t>
            </a:r>
            <a:r>
              <a:rPr lang="en-US" dirty="0" err="1" smtClean="0">
                <a:solidFill>
                  <a:srgbClr val="C00000"/>
                </a:solidFill>
              </a:rPr>
              <a:t>Enteropathy</a:t>
            </a:r>
            <a:endParaRPr lang="en-US"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00B0F0"/>
                </a:solidFill>
              </a:rPr>
              <a:t>Familial Chloride Losing </a:t>
            </a:r>
            <a:r>
              <a:rPr lang="en-US" dirty="0" err="1" smtClean="0">
                <a:solidFill>
                  <a:srgbClr val="00B0F0"/>
                </a:solidFill>
              </a:rPr>
              <a:t>Enteropathy</a:t>
            </a:r>
            <a:r>
              <a:rPr lang="en-US" dirty="0" smtClean="0">
                <a:solidFill>
                  <a:srgbClr val="00B0F0"/>
                </a:solidFill>
              </a:rPr>
              <a:t>:</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solidFill>
                  <a:schemeClr val="tx1"/>
                </a:solidFill>
              </a:rPr>
              <a:t>An inherited defect of chloride absorption in ileum and colon.</a:t>
            </a:r>
          </a:p>
          <a:p>
            <a:pPr algn="l" rtl="0"/>
            <a:endParaRPr lang="en-US" dirty="0" smtClean="0">
              <a:solidFill>
                <a:schemeClr val="tx1"/>
              </a:solidFill>
            </a:endParaRPr>
          </a:p>
          <a:p>
            <a:pPr algn="l" rtl="0"/>
            <a:r>
              <a:rPr lang="en-US" dirty="0" smtClean="0">
                <a:solidFill>
                  <a:schemeClr val="tx1"/>
                </a:solidFill>
              </a:rPr>
              <a:t>Defect in chloride-bicarbonate exchange protein.</a:t>
            </a:r>
          </a:p>
          <a:p>
            <a:pPr algn="l" rtl="0"/>
            <a:endParaRPr lang="en-US" dirty="0" smtClean="0">
              <a:solidFill>
                <a:schemeClr val="tx1"/>
              </a:solidFill>
            </a:endParaRPr>
          </a:p>
          <a:p>
            <a:pPr algn="l" rtl="0"/>
            <a:r>
              <a:rPr lang="en-US" dirty="0" smtClean="0">
                <a:solidFill>
                  <a:schemeClr val="tx1"/>
                </a:solidFill>
              </a:rPr>
              <a:t>Presents since birth with abdominal distension and watery diarrhea.</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b="1" dirty="0" smtClean="0">
                <a:solidFill>
                  <a:srgbClr val="C00000"/>
                </a:solidFill>
              </a:rPr>
              <a:t>Approach</a:t>
            </a:r>
            <a:endParaRPr lang="ar-SA" b="1" dirty="0">
              <a:solidFill>
                <a:srgbClr val="C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dirty="0" smtClean="0">
                <a:solidFill>
                  <a:srgbClr val="00B0F0"/>
                </a:solidFill>
              </a:rPr>
              <a:t>History:</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fontScale="92500" lnSpcReduction="20000"/>
          </a:bodyPr>
          <a:lstStyle/>
          <a:p>
            <a:pPr algn="l" rtl="0"/>
            <a:r>
              <a:rPr lang="en-US" dirty="0" smtClean="0">
                <a:solidFill>
                  <a:schemeClr val="tx1"/>
                </a:solidFill>
              </a:rPr>
              <a:t>Age:</a:t>
            </a:r>
          </a:p>
          <a:p>
            <a:pPr algn="l" rtl="0"/>
            <a:r>
              <a:rPr lang="en-US" dirty="0" smtClean="0">
                <a:solidFill>
                  <a:schemeClr val="tx1"/>
                </a:solidFill>
              </a:rPr>
              <a:t>Duration:</a:t>
            </a:r>
          </a:p>
          <a:p>
            <a:pPr algn="l" rtl="0"/>
            <a:r>
              <a:rPr lang="en-US" dirty="0" smtClean="0">
                <a:solidFill>
                  <a:schemeClr val="tx1"/>
                </a:solidFill>
              </a:rPr>
              <a:t>Consistency? Blood? Mucus? Pus?</a:t>
            </a:r>
          </a:p>
          <a:p>
            <a:pPr algn="l" rtl="0"/>
            <a:r>
              <a:rPr lang="en-US" dirty="0" smtClean="0">
                <a:solidFill>
                  <a:schemeClr val="tx1"/>
                </a:solidFill>
              </a:rPr>
              <a:t>Offensive?</a:t>
            </a:r>
          </a:p>
          <a:p>
            <a:pPr algn="l" rtl="0"/>
            <a:r>
              <a:rPr lang="en-US" dirty="0" smtClean="0">
                <a:solidFill>
                  <a:schemeClr val="tx1"/>
                </a:solidFill>
              </a:rPr>
              <a:t>Frequency?</a:t>
            </a:r>
          </a:p>
          <a:p>
            <a:pPr algn="l" rtl="0"/>
            <a:r>
              <a:rPr lang="en-US" dirty="0" smtClean="0">
                <a:solidFill>
                  <a:schemeClr val="tx1"/>
                </a:solidFill>
              </a:rPr>
              <a:t>Volume?</a:t>
            </a:r>
          </a:p>
          <a:p>
            <a:pPr algn="l" rtl="0"/>
            <a:r>
              <a:rPr lang="en-US" dirty="0" smtClean="0">
                <a:solidFill>
                  <a:schemeClr val="tx1"/>
                </a:solidFill>
              </a:rPr>
              <a:t>Associated </a:t>
            </a:r>
            <a:r>
              <a:rPr lang="en-US" dirty="0" err="1" smtClean="0">
                <a:solidFill>
                  <a:schemeClr val="tx1"/>
                </a:solidFill>
              </a:rPr>
              <a:t>symptoma</a:t>
            </a:r>
            <a:r>
              <a:rPr lang="en-US" dirty="0" smtClean="0">
                <a:solidFill>
                  <a:schemeClr val="tx1"/>
                </a:solidFill>
              </a:rPr>
              <a:t>:</a:t>
            </a:r>
          </a:p>
          <a:p>
            <a:pPr lvl="1" algn="l" rtl="0"/>
            <a:r>
              <a:rPr lang="en-US" dirty="0" smtClean="0">
                <a:solidFill>
                  <a:schemeClr val="tx1"/>
                </a:solidFill>
              </a:rPr>
              <a:t>Vomiting? Fever?  Abdominal pain? </a:t>
            </a:r>
            <a:r>
              <a:rPr lang="en-US" dirty="0" err="1" smtClean="0">
                <a:solidFill>
                  <a:schemeClr val="tx1"/>
                </a:solidFill>
              </a:rPr>
              <a:t>Tenesmus</a:t>
            </a:r>
            <a:r>
              <a:rPr lang="en-US" dirty="0" smtClean="0">
                <a:solidFill>
                  <a:schemeClr val="tx1"/>
                </a:solidFill>
              </a:rPr>
              <a:t>? Convulsion? Cough? Appetite? Weight loss? Height intolerance? </a:t>
            </a:r>
            <a:r>
              <a:rPr lang="en-US" dirty="0" err="1" smtClean="0">
                <a:solidFill>
                  <a:schemeClr val="tx1"/>
                </a:solidFill>
              </a:rPr>
              <a:t>Tremorr</a:t>
            </a:r>
            <a:r>
              <a:rPr lang="en-US" dirty="0" smtClean="0">
                <a:solidFill>
                  <a:schemeClr val="tx1"/>
                </a:solidFill>
              </a:rPr>
              <a:t>?</a:t>
            </a:r>
          </a:p>
          <a:p>
            <a:pPr algn="l" rtl="0"/>
            <a:r>
              <a:rPr lang="en-US" dirty="0" smtClean="0">
                <a:solidFill>
                  <a:schemeClr val="tx1"/>
                </a:solidFill>
              </a:rPr>
              <a:t>Type and quantity of milk? Food?</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dirty="0" smtClean="0">
                <a:solidFill>
                  <a:srgbClr val="00B0F0"/>
                </a:solidFill>
              </a:rPr>
              <a:t>History:</a:t>
            </a:r>
            <a:endParaRPr lang="ar-SA" dirty="0">
              <a:solidFill>
                <a:srgbClr val="00B0F0"/>
              </a:solidFill>
            </a:endParaRPr>
          </a:p>
        </p:txBody>
      </p:sp>
      <p:sp>
        <p:nvSpPr>
          <p:cNvPr id="3" name="عنصر نائب للمحتوى 2"/>
          <p:cNvSpPr>
            <a:spLocks noGrp="1"/>
          </p:cNvSpPr>
          <p:nvPr>
            <p:ph idx="1"/>
          </p:nvPr>
        </p:nvSpPr>
        <p:spPr>
          <a:xfrm>
            <a:off x="785786" y="2323652"/>
            <a:ext cx="7457598" cy="3508977"/>
          </a:xfrm>
        </p:spPr>
        <p:txBody>
          <a:bodyPr>
            <a:normAutofit/>
          </a:bodyPr>
          <a:lstStyle/>
          <a:p>
            <a:pPr algn="l" rtl="0"/>
            <a:r>
              <a:rPr lang="en-US" dirty="0" smtClean="0">
                <a:solidFill>
                  <a:schemeClr val="tx1"/>
                </a:solidFill>
              </a:rPr>
              <a:t>Allergy to food?</a:t>
            </a:r>
          </a:p>
          <a:p>
            <a:pPr algn="l" rtl="0"/>
            <a:r>
              <a:rPr lang="en-US" dirty="0" smtClean="0">
                <a:solidFill>
                  <a:schemeClr val="tx1"/>
                </a:solidFill>
              </a:rPr>
              <a:t>Past history of similar attack? How frequent?</a:t>
            </a:r>
          </a:p>
          <a:p>
            <a:pPr algn="l" rtl="0"/>
            <a:r>
              <a:rPr lang="en-US" dirty="0" smtClean="0">
                <a:solidFill>
                  <a:schemeClr val="tx1"/>
                </a:solidFill>
              </a:rPr>
              <a:t>Past Medical and Surgical </a:t>
            </a:r>
            <a:r>
              <a:rPr lang="en-US" dirty="0" err="1" smtClean="0">
                <a:solidFill>
                  <a:schemeClr val="tx1"/>
                </a:solidFill>
              </a:rPr>
              <a:t>Histoty</a:t>
            </a:r>
            <a:r>
              <a:rPr lang="en-US" dirty="0" smtClean="0">
                <a:solidFill>
                  <a:schemeClr val="tx1"/>
                </a:solidFill>
              </a:rPr>
              <a:t>?</a:t>
            </a:r>
          </a:p>
          <a:p>
            <a:pPr algn="l" rtl="0"/>
            <a:r>
              <a:rPr lang="en-US" dirty="0" smtClean="0">
                <a:solidFill>
                  <a:schemeClr val="tx1"/>
                </a:solidFill>
              </a:rPr>
              <a:t>Family </a:t>
            </a:r>
            <a:r>
              <a:rPr lang="en-US" dirty="0" err="1" smtClean="0">
                <a:solidFill>
                  <a:schemeClr val="tx1"/>
                </a:solidFill>
              </a:rPr>
              <a:t>hx</a:t>
            </a:r>
            <a:r>
              <a:rPr lang="en-US" dirty="0" smtClean="0">
                <a:solidFill>
                  <a:schemeClr val="tx1"/>
                </a:solidFill>
              </a:rPr>
              <a:t> of a similar condition?</a:t>
            </a:r>
          </a:p>
          <a:p>
            <a:pPr algn="l" rtl="0"/>
            <a:r>
              <a:rPr lang="en-US" dirty="0" smtClean="0">
                <a:solidFill>
                  <a:schemeClr val="tx1"/>
                </a:solidFill>
              </a:rPr>
              <a:t>Living conditions?</a:t>
            </a:r>
          </a:p>
          <a:p>
            <a:pPr algn="l" rtl="0"/>
            <a:r>
              <a:rPr lang="en-US" dirty="0" smtClean="0">
                <a:solidFill>
                  <a:schemeClr val="tx1"/>
                </a:solidFill>
              </a:rPr>
              <a:t>Drug history?</a:t>
            </a:r>
          </a:p>
          <a:p>
            <a:pPr algn="l" rtl="0"/>
            <a:r>
              <a:rPr lang="en-US" dirty="0" smtClean="0">
                <a:solidFill>
                  <a:schemeClr val="tx1"/>
                </a:solidFill>
              </a:rPr>
              <a:t>Travel history?</a:t>
            </a:r>
          </a:p>
          <a:p>
            <a:pPr algn="l" rtl="0"/>
            <a:endParaRPr lang="en-US" dirty="0" smtClean="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000100" y="500042"/>
            <a:ext cx="7024744" cy="1143000"/>
          </a:xfrm>
        </p:spPr>
        <p:txBody>
          <a:bodyPr lIns="92075" tIns="46038" rIns="92075" bIns="46038"/>
          <a:lstStyle/>
          <a:p>
            <a:r>
              <a:rPr lang="en-US" b="1" i="1" u="sng" dirty="0">
                <a:solidFill>
                  <a:srgbClr val="FF33CC"/>
                </a:solidFill>
              </a:rPr>
              <a:t>PHYSICAL EXAMINATION</a:t>
            </a:r>
          </a:p>
        </p:txBody>
      </p:sp>
      <p:pic>
        <p:nvPicPr>
          <p:cNvPr id="24579" name="Picture 4"/>
          <p:cNvPicPr>
            <a:picLocks noGrp="1" noChangeAspect="1" noChangeArrowheads="1"/>
          </p:cNvPicPr>
          <p:nvPr>
            <p:ph idx="4294967295"/>
          </p:nvPr>
        </p:nvPicPr>
        <p:blipFill>
          <a:blip r:embed="rId2"/>
          <a:srcRect/>
          <a:stretch>
            <a:fillRect/>
          </a:stretch>
        </p:blipFill>
        <p:spPr>
          <a:xfrm>
            <a:off x="2646363" y="1682750"/>
            <a:ext cx="3905250" cy="44164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Introduction:</a:t>
            </a:r>
            <a:endParaRPr lang="ar-SA" dirty="0">
              <a:solidFill>
                <a:srgbClr val="00B0F0"/>
              </a:solidFill>
            </a:endParaRPr>
          </a:p>
        </p:txBody>
      </p:sp>
      <p:sp>
        <p:nvSpPr>
          <p:cNvPr id="3" name="عنصر نائب للمحتوى 2"/>
          <p:cNvSpPr>
            <a:spLocks noGrp="1"/>
          </p:cNvSpPr>
          <p:nvPr>
            <p:ph idx="1"/>
          </p:nvPr>
        </p:nvSpPr>
        <p:spPr/>
        <p:txBody>
          <a:bodyPr/>
          <a:lstStyle/>
          <a:p>
            <a:pPr algn="l" rtl="0"/>
            <a:r>
              <a:rPr lang="en-US" dirty="0" err="1" smtClean="0">
                <a:solidFill>
                  <a:schemeClr val="tx1"/>
                </a:solidFill>
              </a:rPr>
              <a:t>Sequelae</a:t>
            </a:r>
            <a:r>
              <a:rPr lang="en-US" dirty="0" smtClean="0">
                <a:solidFill>
                  <a:schemeClr val="tx1"/>
                </a:solidFill>
              </a:rPr>
              <a:t>:</a:t>
            </a:r>
          </a:p>
          <a:p>
            <a:pPr lvl="1" algn="l" rtl="0"/>
            <a:r>
              <a:rPr lang="en-US" dirty="0" smtClean="0">
                <a:solidFill>
                  <a:schemeClr val="tx1"/>
                </a:solidFill>
              </a:rPr>
              <a:t>Dehydration.</a:t>
            </a:r>
          </a:p>
          <a:p>
            <a:pPr lvl="1" algn="l" rtl="0"/>
            <a:r>
              <a:rPr lang="en-US" dirty="0" smtClean="0">
                <a:solidFill>
                  <a:schemeClr val="tx1"/>
                </a:solidFill>
              </a:rPr>
              <a:t>Marked weight loss and malnutrition.</a:t>
            </a:r>
          </a:p>
          <a:p>
            <a:pPr lvl="1" algn="l" rtl="0"/>
            <a:r>
              <a:rPr lang="en-US" dirty="0" smtClean="0">
                <a:solidFill>
                  <a:schemeClr val="tx1"/>
                </a:solidFill>
              </a:rPr>
              <a:t>FTT.</a:t>
            </a:r>
            <a:endParaRPr lang="ar-SA" dirty="0">
              <a:solidFill>
                <a:schemeClr val="tx1"/>
              </a:solidFill>
            </a:endParaRP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lIns="92075" tIns="46038" rIns="92075" bIns="46038"/>
          <a:lstStyle/>
          <a:p>
            <a:r>
              <a:rPr lang="en-US" b="1" dirty="0" smtClean="0">
                <a:solidFill>
                  <a:srgbClr val="FF33CC"/>
                </a:solidFill>
              </a:rPr>
              <a:t>GENERAL:</a:t>
            </a:r>
            <a:endParaRPr lang="en-US" b="1" dirty="0">
              <a:solidFill>
                <a:srgbClr val="FF33CC"/>
              </a:solidFill>
            </a:endParaRPr>
          </a:p>
        </p:txBody>
      </p:sp>
      <p:sp>
        <p:nvSpPr>
          <p:cNvPr id="25603" name="Rectangle 3"/>
          <p:cNvSpPr>
            <a:spLocks noGrp="1" noChangeArrowheads="1"/>
          </p:cNvSpPr>
          <p:nvPr>
            <p:ph type="body" idx="4294967295"/>
          </p:nvPr>
        </p:nvSpPr>
        <p:spPr/>
        <p:txBody>
          <a:bodyPr lIns="92075" tIns="46038" rIns="92075" bIns="46038">
            <a:normAutofit fontScale="77500" lnSpcReduction="20000"/>
          </a:bodyPr>
          <a:lstStyle/>
          <a:p>
            <a:pPr algn="l" rtl="0"/>
            <a:r>
              <a:rPr lang="en-US" sz="2800" dirty="0"/>
              <a:t>General appearance and mental status</a:t>
            </a:r>
          </a:p>
          <a:p>
            <a:pPr algn="l" rtl="0"/>
            <a:endParaRPr lang="en-US" sz="2800" dirty="0"/>
          </a:p>
          <a:p>
            <a:pPr algn="l" rtl="0"/>
            <a:r>
              <a:rPr lang="en-US" sz="2800" dirty="0"/>
              <a:t>Vital signs</a:t>
            </a:r>
          </a:p>
          <a:p>
            <a:pPr algn="l" rtl="0"/>
            <a:endParaRPr lang="en-US" sz="2800" dirty="0"/>
          </a:p>
          <a:p>
            <a:pPr algn="l" rtl="0"/>
            <a:r>
              <a:rPr lang="en-US" sz="2800" dirty="0" smtClean="0"/>
              <a:t>Growth Parameters: FTT???</a:t>
            </a:r>
          </a:p>
          <a:p>
            <a:pPr algn="l" rtl="0"/>
            <a:endParaRPr lang="en-US" sz="2800" dirty="0" smtClean="0"/>
          </a:p>
          <a:p>
            <a:pPr algn="l" rtl="0"/>
            <a:r>
              <a:rPr lang="en-US" sz="2800" dirty="0" smtClean="0"/>
              <a:t>Hydration assessment.</a:t>
            </a:r>
            <a:endParaRPr lang="en-US" sz="2800" dirty="0"/>
          </a:p>
          <a:p>
            <a:pPr algn="l" rtl="0"/>
            <a:endParaRPr lang="en-US" sz="2800" dirty="0"/>
          </a:p>
          <a:p>
            <a:pPr algn="l" rtl="0"/>
            <a:r>
              <a:rPr lang="en-US" sz="2800" dirty="0" err="1"/>
              <a:t>Orthostasis</a:t>
            </a:r>
            <a:r>
              <a:rPr lang="en-US" sz="2800" dirty="0"/>
              <a:t>- volume </a:t>
            </a:r>
            <a:r>
              <a:rPr lang="en-US" sz="2800" dirty="0" err="1"/>
              <a:t>depletion,autonomic</a:t>
            </a:r>
            <a:r>
              <a:rPr lang="en-US" sz="2800" dirty="0"/>
              <a:t> dysfunction</a:t>
            </a:r>
          </a:p>
          <a:p>
            <a:pPr algn="l" rtl="0"/>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457200" y="1066800"/>
            <a:ext cx="8229600" cy="5059363"/>
          </a:xfrm>
        </p:spPr>
        <p:txBody>
          <a:bodyPr lIns="92075" tIns="46038" rIns="92075" bIns="46038">
            <a:normAutofit lnSpcReduction="10000"/>
          </a:bodyPr>
          <a:lstStyle/>
          <a:p>
            <a:pPr algn="l" rtl="0">
              <a:lnSpc>
                <a:spcPct val="80000"/>
              </a:lnSpc>
            </a:pPr>
            <a:r>
              <a:rPr lang="en-US" sz="2800" dirty="0" smtClean="0">
                <a:solidFill>
                  <a:schemeClr val="accent2"/>
                </a:solidFill>
              </a:rPr>
              <a:t>Pallor?</a:t>
            </a:r>
          </a:p>
          <a:p>
            <a:pPr algn="l" rtl="0">
              <a:lnSpc>
                <a:spcPct val="80000"/>
              </a:lnSpc>
            </a:pPr>
            <a:endParaRPr lang="en-US" sz="2800" dirty="0" smtClean="0">
              <a:solidFill>
                <a:schemeClr val="accent2"/>
              </a:solidFill>
            </a:endParaRPr>
          </a:p>
          <a:p>
            <a:pPr algn="l" rtl="0">
              <a:lnSpc>
                <a:spcPct val="80000"/>
              </a:lnSpc>
            </a:pPr>
            <a:r>
              <a:rPr lang="en-US" sz="2800" dirty="0" err="1" smtClean="0">
                <a:solidFill>
                  <a:schemeClr val="accent2"/>
                </a:solidFill>
              </a:rPr>
              <a:t>Exophthalmos</a:t>
            </a:r>
            <a:r>
              <a:rPr lang="en-US" sz="2800" dirty="0" smtClean="0"/>
              <a:t> </a:t>
            </a:r>
            <a:r>
              <a:rPr lang="en-US" sz="2800" dirty="0"/>
              <a:t>(hyperthyroidism)</a:t>
            </a:r>
          </a:p>
          <a:p>
            <a:pPr algn="l" rtl="0">
              <a:lnSpc>
                <a:spcPct val="80000"/>
              </a:lnSpc>
            </a:pPr>
            <a:endParaRPr lang="en-US" sz="2800" dirty="0"/>
          </a:p>
          <a:p>
            <a:pPr algn="l" rtl="0">
              <a:lnSpc>
                <a:spcPct val="80000"/>
              </a:lnSpc>
            </a:pPr>
            <a:r>
              <a:rPr lang="en-US" sz="2800" dirty="0"/>
              <a:t> </a:t>
            </a:r>
            <a:r>
              <a:rPr lang="en-US" sz="2800" dirty="0" err="1" smtClean="0">
                <a:solidFill>
                  <a:schemeClr val="accent2"/>
                </a:solidFill>
              </a:rPr>
              <a:t>Aphthous</a:t>
            </a:r>
            <a:r>
              <a:rPr lang="en-US" sz="2800" dirty="0" smtClean="0">
                <a:solidFill>
                  <a:schemeClr val="accent2"/>
                </a:solidFill>
              </a:rPr>
              <a:t> </a:t>
            </a:r>
            <a:r>
              <a:rPr lang="en-US" sz="2800" dirty="0">
                <a:solidFill>
                  <a:schemeClr val="accent2"/>
                </a:solidFill>
              </a:rPr>
              <a:t>ulcers</a:t>
            </a:r>
            <a:r>
              <a:rPr lang="en-US" sz="2800" dirty="0"/>
              <a:t> (IBD and celiac disease)</a:t>
            </a:r>
          </a:p>
          <a:p>
            <a:pPr algn="l" rtl="0">
              <a:lnSpc>
                <a:spcPct val="80000"/>
              </a:lnSpc>
            </a:pPr>
            <a:endParaRPr lang="en-US" sz="2800" dirty="0"/>
          </a:p>
          <a:p>
            <a:pPr algn="l" rtl="0">
              <a:lnSpc>
                <a:spcPct val="80000"/>
              </a:lnSpc>
            </a:pPr>
            <a:r>
              <a:rPr lang="en-US" sz="2800" dirty="0" err="1" smtClean="0">
                <a:solidFill>
                  <a:schemeClr val="accent2"/>
                </a:solidFill>
              </a:rPr>
              <a:t>Lymphadenopathy</a:t>
            </a:r>
            <a:r>
              <a:rPr lang="en-US" sz="2800" dirty="0" smtClean="0"/>
              <a:t> </a:t>
            </a:r>
            <a:r>
              <a:rPr lang="en-US" sz="2800" dirty="0"/>
              <a:t>(malignancy, infection or Whipple's disease)</a:t>
            </a:r>
          </a:p>
          <a:p>
            <a:pPr algn="l" rtl="0">
              <a:lnSpc>
                <a:spcPct val="80000"/>
              </a:lnSpc>
            </a:pPr>
            <a:endParaRPr lang="en-US" sz="2800" dirty="0"/>
          </a:p>
          <a:p>
            <a:pPr algn="l" rtl="0">
              <a:lnSpc>
                <a:spcPct val="80000"/>
              </a:lnSpc>
            </a:pPr>
            <a:r>
              <a:rPr lang="en-US" sz="2800" dirty="0" smtClean="0">
                <a:solidFill>
                  <a:schemeClr val="accent2"/>
                </a:solidFill>
              </a:rPr>
              <a:t>Thyroid Examinations:</a:t>
            </a:r>
            <a:endParaRPr lang="en-US" sz="2800" dirty="0"/>
          </a:p>
          <a:p>
            <a:pPr algn="l" rtl="0">
              <a:lnSpc>
                <a:spcPct val="80000"/>
              </a:lnSpc>
              <a:buFont typeface="Arial" pitchFamily="34" charset="0"/>
              <a:buNone/>
            </a:pPr>
            <a:endParaRPr lang="en-US" sz="2800" dirty="0"/>
          </a:p>
          <a:p>
            <a:pPr algn="l" rtl="0">
              <a:lnSpc>
                <a:spcPct val="80000"/>
              </a:lnSpc>
            </a:pPr>
            <a:r>
              <a:rPr lang="en-US" sz="2800" dirty="0" smtClean="0">
                <a:solidFill>
                  <a:schemeClr val="accent2"/>
                </a:solidFill>
              </a:rPr>
              <a:t>Clubbing</a:t>
            </a:r>
            <a:r>
              <a:rPr lang="en-US" sz="2800" dirty="0" smtClean="0"/>
              <a:t> </a:t>
            </a:r>
            <a:r>
              <a:rPr lang="en-US" sz="2800" dirty="0"/>
              <a:t>(liver disease, IBD, laxative abuse, </a:t>
            </a:r>
            <a:r>
              <a:rPr lang="en-US" sz="2800" dirty="0" smtClean="0"/>
              <a:t>celiac disease,)</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33400" y="0"/>
            <a:ext cx="7772400" cy="1143000"/>
          </a:xfrm>
        </p:spPr>
        <p:txBody>
          <a:bodyPr lIns="92075" tIns="46038" rIns="92075" bIns="46038"/>
          <a:lstStyle/>
          <a:p>
            <a:r>
              <a:rPr lang="en-US" b="1">
                <a:solidFill>
                  <a:srgbClr val="FF33CC"/>
                </a:solidFill>
              </a:rPr>
              <a:t>SKIN LESIONS</a:t>
            </a:r>
          </a:p>
        </p:txBody>
      </p:sp>
      <p:sp>
        <p:nvSpPr>
          <p:cNvPr id="27651" name="Rectangle 3"/>
          <p:cNvSpPr>
            <a:spLocks noGrp="1" noChangeArrowheads="1"/>
          </p:cNvSpPr>
          <p:nvPr>
            <p:ph type="body" idx="4294967295"/>
          </p:nvPr>
        </p:nvSpPr>
        <p:spPr>
          <a:xfrm>
            <a:off x="476280" y="1371600"/>
            <a:ext cx="8382000" cy="4754563"/>
          </a:xfrm>
        </p:spPr>
        <p:txBody>
          <a:bodyPr lIns="92075" tIns="46038" rIns="92075" bIns="46038"/>
          <a:lstStyle/>
          <a:p>
            <a:pPr algn="l" rtl="0">
              <a:lnSpc>
                <a:spcPct val="80000"/>
              </a:lnSpc>
            </a:pPr>
            <a:r>
              <a:rPr lang="en-US" sz="2800" dirty="0" smtClean="0">
                <a:solidFill>
                  <a:schemeClr val="accent2"/>
                </a:solidFill>
              </a:rPr>
              <a:t>Dermatitis </a:t>
            </a:r>
            <a:r>
              <a:rPr lang="en-US" sz="2800" dirty="0" err="1">
                <a:solidFill>
                  <a:schemeClr val="accent2"/>
                </a:solidFill>
              </a:rPr>
              <a:t>herpetiformis</a:t>
            </a:r>
            <a:r>
              <a:rPr lang="en-US" sz="2800" dirty="0"/>
              <a:t> (celiac disease)</a:t>
            </a:r>
          </a:p>
          <a:p>
            <a:pPr algn="l" rtl="0">
              <a:lnSpc>
                <a:spcPct val="80000"/>
              </a:lnSpc>
            </a:pPr>
            <a:endParaRPr lang="en-US" sz="2800" dirty="0"/>
          </a:p>
          <a:p>
            <a:pPr algn="l" rtl="0">
              <a:lnSpc>
                <a:spcPct val="80000"/>
              </a:lnSpc>
            </a:pPr>
            <a:r>
              <a:rPr lang="en-US" sz="2800" dirty="0"/>
              <a:t> </a:t>
            </a:r>
            <a:r>
              <a:rPr lang="en-US" sz="2800" dirty="0" err="1" smtClean="0">
                <a:solidFill>
                  <a:schemeClr val="accent2"/>
                </a:solidFill>
              </a:rPr>
              <a:t>Erythema</a:t>
            </a:r>
            <a:r>
              <a:rPr lang="en-US" sz="2800" dirty="0" smtClean="0">
                <a:solidFill>
                  <a:schemeClr val="accent2"/>
                </a:solidFill>
              </a:rPr>
              <a:t> </a:t>
            </a:r>
            <a:r>
              <a:rPr lang="en-US" sz="2800" dirty="0" err="1">
                <a:solidFill>
                  <a:schemeClr val="accent2"/>
                </a:solidFill>
              </a:rPr>
              <a:t>nodosum</a:t>
            </a:r>
            <a:r>
              <a:rPr lang="en-US" sz="2800" dirty="0">
                <a:solidFill>
                  <a:schemeClr val="accent2"/>
                </a:solidFill>
              </a:rPr>
              <a:t> and </a:t>
            </a:r>
            <a:r>
              <a:rPr lang="en-US" sz="2800" dirty="0" err="1">
                <a:solidFill>
                  <a:schemeClr val="accent2"/>
                </a:solidFill>
              </a:rPr>
              <a:t>pyoderma</a:t>
            </a:r>
            <a:r>
              <a:rPr lang="en-US" sz="2800" dirty="0">
                <a:solidFill>
                  <a:schemeClr val="accent2"/>
                </a:solidFill>
              </a:rPr>
              <a:t> </a:t>
            </a:r>
            <a:r>
              <a:rPr lang="en-US" sz="2800" dirty="0" err="1">
                <a:solidFill>
                  <a:schemeClr val="accent2"/>
                </a:solidFill>
              </a:rPr>
              <a:t>gangrenosum</a:t>
            </a:r>
            <a:r>
              <a:rPr lang="en-US" sz="2800" dirty="0"/>
              <a:t> (IBD)</a:t>
            </a:r>
          </a:p>
          <a:p>
            <a:pPr algn="l" rtl="0">
              <a:lnSpc>
                <a:spcPct val="80000"/>
              </a:lnSpc>
            </a:pPr>
            <a:endParaRPr lang="en-US" sz="2800" dirty="0"/>
          </a:p>
          <a:p>
            <a:pPr algn="l" rtl="0">
              <a:lnSpc>
                <a:spcPct val="80000"/>
              </a:lnSpc>
            </a:pPr>
            <a:r>
              <a:rPr lang="en-US" sz="2800" dirty="0" err="1" smtClean="0">
                <a:solidFill>
                  <a:schemeClr val="accent2"/>
                </a:solidFill>
              </a:rPr>
              <a:t>Hyperpigmentation</a:t>
            </a:r>
            <a:r>
              <a:rPr lang="en-US" sz="2800" dirty="0" smtClean="0">
                <a:solidFill>
                  <a:schemeClr val="accent2"/>
                </a:solidFill>
              </a:rPr>
              <a:t> </a:t>
            </a:r>
            <a:r>
              <a:rPr lang="en-US" sz="2800" dirty="0"/>
              <a:t>(Addison's disease)</a:t>
            </a:r>
          </a:p>
          <a:p>
            <a:pPr algn="l" rtl="0">
              <a:lnSpc>
                <a:spcPct val="80000"/>
              </a:lnSpc>
            </a:pPr>
            <a:endParaRPr lang="en-US" sz="2800" dirty="0"/>
          </a:p>
          <a:p>
            <a:pPr algn="l" rtl="0">
              <a:lnSpc>
                <a:spcPct val="80000"/>
              </a:lnSpc>
            </a:pPr>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071538" y="714356"/>
            <a:ext cx="7024744" cy="1143000"/>
          </a:xfrm>
        </p:spPr>
        <p:txBody>
          <a:bodyPr lIns="92075" tIns="46038" rIns="92075" bIns="46038"/>
          <a:lstStyle/>
          <a:p>
            <a:r>
              <a:rPr lang="en-US" sz="4000" b="1" dirty="0">
                <a:solidFill>
                  <a:srgbClr val="FF33CC"/>
                </a:solidFill>
              </a:rPr>
              <a:t>ABDOMINAL EXAMINATION</a:t>
            </a:r>
          </a:p>
        </p:txBody>
      </p:sp>
      <p:sp>
        <p:nvSpPr>
          <p:cNvPr id="1028" name="Rectangle 3"/>
          <p:cNvSpPr>
            <a:spLocks noGrp="1" noChangeArrowheads="1"/>
          </p:cNvSpPr>
          <p:nvPr>
            <p:ph type="body" sz="half" idx="4294967295"/>
          </p:nvPr>
        </p:nvSpPr>
        <p:spPr>
          <a:xfrm>
            <a:off x="685800" y="1981200"/>
            <a:ext cx="4191000" cy="4572000"/>
          </a:xfrm>
        </p:spPr>
        <p:txBody>
          <a:bodyPr lIns="92075" tIns="46038" rIns="92075" bIns="46038"/>
          <a:lstStyle/>
          <a:p>
            <a:pPr algn="l" rtl="0">
              <a:lnSpc>
                <a:spcPct val="90000"/>
              </a:lnSpc>
            </a:pPr>
            <a:r>
              <a:rPr lang="en-US" sz="2000" dirty="0"/>
              <a:t>Surgical scars</a:t>
            </a:r>
          </a:p>
          <a:p>
            <a:pPr algn="l" rtl="0">
              <a:lnSpc>
                <a:spcPct val="90000"/>
              </a:lnSpc>
            </a:pPr>
            <a:endParaRPr lang="en-US" sz="2000" dirty="0"/>
          </a:p>
          <a:p>
            <a:pPr algn="l" rtl="0">
              <a:lnSpc>
                <a:spcPct val="90000"/>
              </a:lnSpc>
            </a:pPr>
            <a:r>
              <a:rPr lang="en-US" sz="2000" dirty="0" smtClean="0"/>
              <a:t>Abdominal </a:t>
            </a:r>
            <a:r>
              <a:rPr lang="en-US" sz="2000" dirty="0"/>
              <a:t>tenderness</a:t>
            </a:r>
          </a:p>
          <a:p>
            <a:pPr algn="l" rtl="0">
              <a:lnSpc>
                <a:spcPct val="90000"/>
              </a:lnSpc>
            </a:pPr>
            <a:endParaRPr lang="en-US" sz="2000" dirty="0"/>
          </a:p>
          <a:p>
            <a:pPr algn="l" rtl="0">
              <a:lnSpc>
                <a:spcPct val="90000"/>
              </a:lnSpc>
            </a:pPr>
            <a:r>
              <a:rPr lang="en-US" sz="2000" dirty="0"/>
              <a:t>Masses</a:t>
            </a:r>
          </a:p>
          <a:p>
            <a:pPr algn="l" rtl="0">
              <a:lnSpc>
                <a:spcPct val="90000"/>
              </a:lnSpc>
            </a:pPr>
            <a:endParaRPr lang="en-US" sz="2000" dirty="0"/>
          </a:p>
          <a:p>
            <a:pPr algn="l" rtl="0">
              <a:lnSpc>
                <a:spcPct val="90000"/>
              </a:lnSpc>
            </a:pPr>
            <a:r>
              <a:rPr lang="en-US" sz="2000" dirty="0" err="1"/>
              <a:t>Hepatosplenomegaly</a:t>
            </a:r>
            <a:endParaRPr lang="en-US" sz="2000" dirty="0"/>
          </a:p>
          <a:p>
            <a:pPr algn="l" rtl="0">
              <a:lnSpc>
                <a:spcPct val="90000"/>
              </a:lnSpc>
              <a:buFont typeface="Arial" pitchFamily="34" charset="0"/>
              <a:buNone/>
            </a:pPr>
            <a:endParaRPr lang="en-US" sz="2000" dirty="0"/>
          </a:p>
          <a:p>
            <a:pPr algn="l" rtl="0">
              <a:lnSpc>
                <a:spcPct val="90000"/>
              </a:lnSpc>
            </a:pPr>
            <a:r>
              <a:rPr lang="en-US" sz="2000" dirty="0" smtClean="0"/>
              <a:t>Auscultation:</a:t>
            </a:r>
            <a:endParaRPr lang="en-US" sz="2000" dirty="0"/>
          </a:p>
          <a:p>
            <a:pPr lvl="1" algn="l" rtl="0">
              <a:lnSpc>
                <a:spcPct val="90000"/>
              </a:lnSpc>
            </a:pPr>
            <a:r>
              <a:rPr lang="en-US" sz="1800" dirty="0" err="1" smtClean="0"/>
              <a:t>Malabsorption</a:t>
            </a:r>
            <a:r>
              <a:rPr lang="en-US" sz="1800" dirty="0" smtClean="0"/>
              <a:t> </a:t>
            </a:r>
            <a:endParaRPr lang="en-US" sz="1800" dirty="0"/>
          </a:p>
          <a:p>
            <a:pPr lvl="1" algn="l" rtl="0">
              <a:lnSpc>
                <a:spcPct val="90000"/>
              </a:lnSpc>
            </a:pPr>
            <a:r>
              <a:rPr lang="en-US" sz="1800" dirty="0"/>
              <a:t>bacterial overgrowth</a:t>
            </a:r>
          </a:p>
          <a:p>
            <a:pPr lvl="1" algn="l" rtl="0">
              <a:lnSpc>
                <a:spcPct val="90000"/>
              </a:lnSpc>
            </a:pPr>
            <a:r>
              <a:rPr lang="en-US" sz="1800" dirty="0"/>
              <a:t> obstruction, or rapid intestinal transit.</a:t>
            </a:r>
          </a:p>
          <a:p>
            <a:pPr lvl="1" algn="l" rtl="0">
              <a:lnSpc>
                <a:spcPct val="90000"/>
              </a:lnSpc>
              <a:buFont typeface="Wingdings" pitchFamily="2" charset="2"/>
              <a:buNone/>
            </a:pPr>
            <a:endParaRPr lang="en-US" sz="1800" dirty="0"/>
          </a:p>
        </p:txBody>
      </p:sp>
      <p:graphicFrame>
        <p:nvGraphicFramePr>
          <p:cNvPr id="1026" name="Object 4"/>
          <p:cNvGraphicFramePr>
            <a:graphicFrameLocks noChangeAspect="1"/>
          </p:cNvGraphicFramePr>
          <p:nvPr>
            <p:ph sz="half" idx="4294967295"/>
          </p:nvPr>
        </p:nvGraphicFramePr>
        <p:xfrm>
          <a:off x="4953000" y="1981200"/>
          <a:ext cx="3810000" cy="3857625"/>
        </p:xfrm>
        <a:graphic>
          <a:graphicData uri="http://schemas.openxmlformats.org/presentationml/2006/ole">
            <p:oleObj spid="_x0000_s4098" name="BMP 图象" r:id="rId3" imgW="3304762" imgH="2742857" progId="PBrush">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304800"/>
            <a:ext cx="7772400" cy="1143000"/>
          </a:xfrm>
        </p:spPr>
        <p:txBody>
          <a:bodyPr lIns="92075" tIns="46038" rIns="92075" bIns="46038">
            <a:normAutofit/>
          </a:bodyPr>
          <a:lstStyle/>
          <a:p>
            <a:r>
              <a:rPr lang="en-US" sz="3200" b="1" dirty="0">
                <a:solidFill>
                  <a:srgbClr val="FF33CC"/>
                </a:solidFill>
              </a:rPr>
              <a:t>PERINEAL AND RECTAL EXAMINATION</a:t>
            </a:r>
          </a:p>
        </p:txBody>
      </p:sp>
      <p:sp>
        <p:nvSpPr>
          <p:cNvPr id="28675" name="Rectangle 3"/>
          <p:cNvSpPr>
            <a:spLocks noGrp="1" noChangeArrowheads="1"/>
          </p:cNvSpPr>
          <p:nvPr>
            <p:ph type="body" idx="4294967295"/>
          </p:nvPr>
        </p:nvSpPr>
        <p:spPr>
          <a:xfrm>
            <a:off x="400080" y="1428736"/>
            <a:ext cx="8458200" cy="5105400"/>
          </a:xfrm>
        </p:spPr>
        <p:txBody>
          <a:bodyPr lIns="92075" tIns="46038" rIns="92075" bIns="46038"/>
          <a:lstStyle/>
          <a:p>
            <a:pPr algn="l" rtl="0">
              <a:lnSpc>
                <a:spcPct val="90000"/>
              </a:lnSpc>
              <a:buNone/>
            </a:pPr>
            <a:endParaRPr lang="en-US" sz="2400" dirty="0"/>
          </a:p>
          <a:p>
            <a:pPr lvl="1" algn="l" rtl="0">
              <a:lnSpc>
                <a:spcPct val="90000"/>
              </a:lnSpc>
            </a:pPr>
            <a:r>
              <a:rPr lang="en-US" sz="2400" dirty="0" smtClean="0"/>
              <a:t>Ulcers</a:t>
            </a:r>
            <a:endParaRPr lang="en-US" sz="2400" dirty="0"/>
          </a:p>
          <a:p>
            <a:pPr lvl="1" algn="l" rtl="0">
              <a:lnSpc>
                <a:spcPct val="90000"/>
              </a:lnSpc>
            </a:pPr>
            <a:r>
              <a:rPr lang="en-US" sz="2400" dirty="0"/>
              <a:t> fissures</a:t>
            </a:r>
          </a:p>
          <a:p>
            <a:pPr lvl="1" algn="l" rtl="0">
              <a:lnSpc>
                <a:spcPct val="90000"/>
              </a:lnSpc>
            </a:pPr>
            <a:r>
              <a:rPr lang="en-US" sz="2400" dirty="0"/>
              <a:t> abscesses</a:t>
            </a:r>
          </a:p>
          <a:p>
            <a:pPr lvl="1" algn="l" rtl="0">
              <a:lnSpc>
                <a:spcPct val="90000"/>
              </a:lnSpc>
            </a:pPr>
            <a:r>
              <a:rPr lang="en-US" sz="2400" dirty="0"/>
              <a:t>Fistulas</a:t>
            </a:r>
          </a:p>
          <a:p>
            <a:pPr lvl="1" algn="l" rtl="0">
              <a:lnSpc>
                <a:spcPct val="90000"/>
              </a:lnSpc>
            </a:pPr>
            <a:r>
              <a:rPr lang="en-US" sz="2400" dirty="0" err="1"/>
              <a:t>stenoses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lIns="92075" tIns="46038" rIns="92075" bIns="46038"/>
          <a:lstStyle/>
          <a:p>
            <a:r>
              <a:rPr lang="en-US" b="1">
                <a:solidFill>
                  <a:srgbClr val="FF33CC"/>
                </a:solidFill>
              </a:rPr>
              <a:t>SYSTEMIC EXAMINATION</a:t>
            </a:r>
          </a:p>
        </p:txBody>
      </p:sp>
      <p:sp>
        <p:nvSpPr>
          <p:cNvPr id="29699" name="Rectangle 3"/>
          <p:cNvSpPr>
            <a:spLocks noGrp="1" noChangeArrowheads="1"/>
          </p:cNvSpPr>
          <p:nvPr>
            <p:ph type="body" idx="4294967295"/>
          </p:nvPr>
        </p:nvSpPr>
        <p:spPr/>
        <p:txBody>
          <a:bodyPr lIns="92075" tIns="46038" rIns="92075" bIns="46038"/>
          <a:lstStyle/>
          <a:p>
            <a:pPr algn="l" rtl="0"/>
            <a:r>
              <a:rPr lang="en-US" dirty="0" smtClean="0"/>
              <a:t>Chest Examinations?</a:t>
            </a:r>
            <a:endParaRPr lang="en-US" dirty="0"/>
          </a:p>
          <a:p>
            <a:pPr algn="l" rtl="0">
              <a:buFont typeface="Arial" pitchFamily="34" charset="0"/>
              <a:buNone/>
            </a:pPr>
            <a:endParaRPr lang="en-US" dirty="0"/>
          </a:p>
          <a:p>
            <a:pPr algn="l" rtl="0"/>
            <a:r>
              <a:rPr lang="en-US" dirty="0" smtClean="0"/>
              <a:t>Joints: Arthritis </a:t>
            </a:r>
            <a:r>
              <a:rPr lang="en-US" dirty="0"/>
              <a:t>(IBD, Whipple's disease)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C00000"/>
                </a:solidFill>
              </a:rPr>
              <a:t>INVESTIGATIONS</a:t>
            </a:r>
            <a:endParaRPr lang="ar-SA" b="1" dirty="0">
              <a:solidFill>
                <a:srgbClr val="C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lIns="92075" tIns="46038" rIns="92075" bIns="46038"/>
          <a:lstStyle/>
          <a:p>
            <a:r>
              <a:rPr lang="en-US" b="1" dirty="0" smtClean="0">
                <a:solidFill>
                  <a:srgbClr val="FF33CC"/>
                </a:solidFill>
              </a:rPr>
              <a:t>INVESTIGATIONS:</a:t>
            </a:r>
            <a:endParaRPr lang="en-US" b="1" dirty="0">
              <a:solidFill>
                <a:srgbClr val="FF33CC"/>
              </a:solidFill>
            </a:endParaRPr>
          </a:p>
        </p:txBody>
      </p:sp>
      <p:sp>
        <p:nvSpPr>
          <p:cNvPr id="29699" name="Rectangle 3"/>
          <p:cNvSpPr>
            <a:spLocks noGrp="1" noChangeArrowheads="1"/>
          </p:cNvSpPr>
          <p:nvPr>
            <p:ph type="body" idx="4294967295"/>
          </p:nvPr>
        </p:nvSpPr>
        <p:spPr/>
        <p:txBody>
          <a:bodyPr lIns="92075" tIns="46038" rIns="92075" bIns="46038">
            <a:normAutofit fontScale="92500" lnSpcReduction="20000"/>
          </a:bodyPr>
          <a:lstStyle/>
          <a:p>
            <a:pPr algn="l" rtl="0"/>
            <a:r>
              <a:rPr lang="en-US" dirty="0" smtClean="0"/>
              <a:t>Investigations are directed by clinical findings:</a:t>
            </a:r>
          </a:p>
          <a:p>
            <a:pPr lvl="1" algn="l" rtl="0"/>
            <a:r>
              <a:rPr lang="en-US" dirty="0" smtClean="0"/>
              <a:t>CBC.</a:t>
            </a:r>
          </a:p>
          <a:p>
            <a:pPr lvl="1" algn="l" rtl="0"/>
            <a:r>
              <a:rPr lang="en-US" dirty="0" smtClean="0"/>
              <a:t>Stool culture.</a:t>
            </a:r>
          </a:p>
          <a:p>
            <a:pPr lvl="1" algn="l" rtl="0"/>
            <a:r>
              <a:rPr lang="en-US" dirty="0" smtClean="0"/>
              <a:t>Electrolytes.</a:t>
            </a:r>
          </a:p>
          <a:p>
            <a:pPr lvl="1" algn="l" rtl="0"/>
            <a:r>
              <a:rPr lang="en-US" dirty="0" smtClean="0"/>
              <a:t>RFTs.</a:t>
            </a:r>
          </a:p>
          <a:p>
            <a:pPr lvl="1" algn="l" rtl="0"/>
            <a:r>
              <a:rPr lang="en-US" dirty="0" smtClean="0"/>
              <a:t>endoscopy, </a:t>
            </a:r>
            <a:r>
              <a:rPr lang="en-US" dirty="0" err="1" smtClean="0"/>
              <a:t>clonoscopy</a:t>
            </a:r>
            <a:r>
              <a:rPr lang="en-US" dirty="0" smtClean="0"/>
              <a:t>, </a:t>
            </a:r>
          </a:p>
          <a:p>
            <a:pPr lvl="1" algn="l" rtl="0"/>
            <a:r>
              <a:rPr lang="en-US" dirty="0" smtClean="0"/>
              <a:t>TFTs,</a:t>
            </a:r>
          </a:p>
          <a:p>
            <a:pPr lvl="1" algn="l" rtl="0"/>
            <a:r>
              <a:rPr lang="en-US" dirty="0" smtClean="0"/>
              <a:t>Antibody test for celiac disease.</a:t>
            </a:r>
          </a:p>
          <a:p>
            <a:pPr lvl="1" algn="l" rtl="0"/>
            <a:r>
              <a:rPr lang="en-US" dirty="0" smtClean="0"/>
              <a:t>Sweat chloride test.</a:t>
            </a:r>
          </a:p>
          <a:p>
            <a:pPr lvl="1" algn="l" rtl="0"/>
            <a:r>
              <a:rPr lang="en-US" dirty="0" smtClean="0"/>
              <a:t>Trial of lactose restriction? Lactose breath hydrogen.</a:t>
            </a:r>
          </a:p>
          <a:p>
            <a:pPr lvl="1" algn="l" rtl="0"/>
            <a:endParaRPr lang="en-US" dirty="0" smtClean="0"/>
          </a:p>
          <a:p>
            <a:pPr algn="l" rtl="0"/>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ure"/>
          <p:cNvPicPr>
            <a:picLocks noChangeAspect="1" noChangeArrowheads="1"/>
          </p:cNvPicPr>
          <p:nvPr/>
        </p:nvPicPr>
        <p:blipFill>
          <a:blip r:embed="rId2"/>
          <a:srcRect/>
          <a:stretch>
            <a:fillRect/>
          </a:stretch>
        </p:blipFill>
        <p:spPr>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Conclusion: </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r>
            <a:br>
              <a:rPr lang="en-US" dirty="0" smtClean="0"/>
            </a:br>
            <a:r>
              <a:rPr lang="ar-SA" dirty="0" smtClean="0"/>
              <a:t/>
            </a:r>
            <a:br>
              <a:rPr lang="ar-SA" dirty="0" smtClean="0"/>
            </a:br>
            <a:r>
              <a:rPr lang="ar-SA" dirty="0" smtClean="0"/>
              <a:t/>
            </a:r>
            <a:br>
              <a:rPr lang="ar-SA" dirty="0" smtClean="0"/>
            </a:br>
            <a:r>
              <a:rPr lang="ar-SA" dirty="0" smtClean="0"/>
              <a:t/>
            </a:r>
            <a:br>
              <a:rPr lang="ar-SA" dirty="0" smtClean="0"/>
            </a:br>
            <a:r>
              <a:rPr lang="en-US" dirty="0" smtClean="0"/>
              <a:t>There are four basic </a:t>
            </a:r>
            <a:r>
              <a:rPr lang="en-US" dirty="0" err="1" smtClean="0"/>
              <a:t>pathophysiological</a:t>
            </a:r>
            <a:r>
              <a:rPr lang="en-US" dirty="0" smtClean="0"/>
              <a:t> categories of diarrhea</a:t>
            </a:r>
            <a:endParaRPr lang="en-US" dirty="0"/>
          </a:p>
        </p:txBody>
      </p:sp>
      <p:sp>
        <p:nvSpPr>
          <p:cNvPr id="3" name="عنصر نائب للمحتوى 2"/>
          <p:cNvSpPr>
            <a:spLocks noGrp="1"/>
          </p:cNvSpPr>
          <p:nvPr>
            <p:ph idx="1"/>
          </p:nvPr>
        </p:nvSpPr>
        <p:spPr/>
        <p:txBody>
          <a:bodyPr>
            <a:normAutofit fontScale="92500"/>
          </a:bodyPr>
          <a:lstStyle/>
          <a:p>
            <a:pPr algn="l" rtl="0"/>
            <a:r>
              <a:rPr lang="en-US" dirty="0" smtClean="0">
                <a:solidFill>
                  <a:srgbClr val="92D050"/>
                </a:solidFill>
              </a:rPr>
              <a:t>(1)</a:t>
            </a:r>
            <a:r>
              <a:rPr lang="en-US" dirty="0" smtClean="0"/>
              <a:t>   </a:t>
            </a:r>
            <a:r>
              <a:rPr lang="en-US" u="sng" dirty="0" smtClean="0">
                <a:solidFill>
                  <a:srgbClr val="92D050"/>
                </a:solidFill>
              </a:rPr>
              <a:t>Osmotic Diarrhea</a:t>
            </a:r>
            <a:r>
              <a:rPr lang="en-US" dirty="0" smtClean="0"/>
              <a:t>: when an ingested solute is not absorbed properly, the higher concentration gradient within the gut lumen acts to draw water into intestinal lumen and greatly increases the water content of the stool. The classic example of this is the diarrhea caused by lactose intolerance. Enteric infections may also cause </a:t>
            </a:r>
            <a:r>
              <a:rPr lang="en-US" dirty="0" err="1" smtClean="0"/>
              <a:t>malabsorption</a:t>
            </a:r>
            <a:r>
              <a:rPr lang="en-US" dirty="0" smtClean="0"/>
              <a:t> via damage to intestinal epithelial cells (ex. Rotavirus or </a:t>
            </a:r>
            <a:r>
              <a:rPr lang="en-US" dirty="0" err="1" smtClean="0"/>
              <a:t>Shigella</a:t>
            </a:r>
            <a:r>
              <a:rPr lang="en-US" dirty="0" smtClean="0"/>
              <a:t>).</a:t>
            </a:r>
          </a:p>
          <a:p>
            <a:pPr algn="l" rtl="0"/>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F0"/>
                </a:solidFill>
              </a:rPr>
              <a:t>Conclusion:</a:t>
            </a:r>
            <a:endParaRPr lang="ar-SA" dirty="0">
              <a:solidFill>
                <a:srgbClr val="00B0F0"/>
              </a:solidFill>
            </a:endParaRPr>
          </a:p>
        </p:txBody>
      </p:sp>
      <p:sp>
        <p:nvSpPr>
          <p:cNvPr id="3" name="عنصر نائب للمحتوى 2"/>
          <p:cNvSpPr>
            <a:spLocks noGrp="1"/>
          </p:cNvSpPr>
          <p:nvPr>
            <p:ph idx="1"/>
          </p:nvPr>
        </p:nvSpPr>
        <p:spPr/>
        <p:txBody>
          <a:bodyPr>
            <a:normAutofit fontScale="85000" lnSpcReduction="20000"/>
          </a:bodyPr>
          <a:lstStyle/>
          <a:p>
            <a:pPr algn="l" rtl="0"/>
            <a:r>
              <a:rPr lang="en-US" dirty="0" smtClean="0">
                <a:solidFill>
                  <a:schemeClr val="tx1"/>
                </a:solidFill>
              </a:rPr>
              <a:t>Chronic diarrhea lasts more than 2 weeks.</a:t>
            </a:r>
          </a:p>
          <a:p>
            <a:pPr algn="l" rtl="0"/>
            <a:endParaRPr lang="en-US" dirty="0" smtClean="0">
              <a:solidFill>
                <a:schemeClr val="tx1"/>
              </a:solidFill>
            </a:endParaRPr>
          </a:p>
          <a:p>
            <a:pPr algn="l" rtl="0"/>
            <a:r>
              <a:rPr lang="en-US" dirty="0" smtClean="0">
                <a:solidFill>
                  <a:schemeClr val="tx1"/>
                </a:solidFill>
              </a:rPr>
              <a:t>Has wide range of causes.</a:t>
            </a:r>
          </a:p>
          <a:p>
            <a:pPr algn="l" rtl="0"/>
            <a:endParaRPr lang="en-US" dirty="0" smtClean="0">
              <a:solidFill>
                <a:schemeClr val="tx1"/>
              </a:solidFill>
            </a:endParaRPr>
          </a:p>
          <a:p>
            <a:pPr algn="l" rtl="0"/>
            <a:r>
              <a:rPr lang="en-US" dirty="0" smtClean="0">
                <a:solidFill>
                  <a:schemeClr val="tx1"/>
                </a:solidFill>
              </a:rPr>
              <a:t>Causes can be  infectious, familial , inherited, metabolic,…</a:t>
            </a:r>
          </a:p>
          <a:p>
            <a:pPr algn="l" rtl="0"/>
            <a:endParaRPr lang="en-US" dirty="0" smtClean="0">
              <a:solidFill>
                <a:schemeClr val="tx1"/>
              </a:solidFill>
            </a:endParaRPr>
          </a:p>
          <a:p>
            <a:pPr algn="l" rtl="0"/>
            <a:r>
              <a:rPr lang="en-US" dirty="0" smtClean="0">
                <a:solidFill>
                  <a:schemeClr val="tx1"/>
                </a:solidFill>
              </a:rPr>
              <a:t>May interfere with normal growth of child.</a:t>
            </a:r>
          </a:p>
          <a:p>
            <a:pPr algn="l" rtl="0"/>
            <a:endParaRPr lang="en-US" dirty="0" smtClean="0">
              <a:solidFill>
                <a:schemeClr val="tx1"/>
              </a:solidFill>
            </a:endParaRPr>
          </a:p>
          <a:p>
            <a:pPr algn="l" rtl="0"/>
            <a:r>
              <a:rPr lang="en-US" dirty="0" smtClean="0">
                <a:solidFill>
                  <a:schemeClr val="tx1"/>
                </a:solidFill>
              </a:rPr>
              <a:t>Careful assessment and detection of the underlying cause is needed to prevent serious </a:t>
            </a:r>
            <a:r>
              <a:rPr lang="en-US" dirty="0" err="1" smtClean="0">
                <a:solidFill>
                  <a:schemeClr val="tx1"/>
                </a:solidFill>
              </a:rPr>
              <a:t>sequele</a:t>
            </a:r>
            <a:r>
              <a:rPr lang="en-US" dirty="0" smtClean="0">
                <a:solidFill>
                  <a:schemeClr val="tx1"/>
                </a:solidFill>
              </a:rPr>
              <a:t>.</a:t>
            </a:r>
          </a:p>
        </p:txBody>
      </p:sp>
    </p:spTree>
    <p:extLst>
      <p:ext uri="{BB962C8B-B14F-4D97-AF65-F5344CB8AC3E}">
        <p14:creationId xmlns:p14="http://schemas.microsoft.com/office/powerpoint/2010/main" xmlns="" val="24121028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071538" y="785794"/>
            <a:ext cx="7072362" cy="5304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71472" y="1142984"/>
            <a:ext cx="7858180" cy="4801314"/>
          </a:xfrm>
          <a:prstGeom prst="rect">
            <a:avLst/>
          </a:prstGeom>
        </p:spPr>
        <p:txBody>
          <a:bodyPr wrap="square">
            <a:spAutoFit/>
          </a:bodyPr>
          <a:lstStyle/>
          <a:p>
            <a:pPr algn="l"/>
            <a:r>
              <a:rPr lang="en-US" dirty="0" smtClean="0">
                <a:solidFill>
                  <a:srgbClr val="92D050"/>
                </a:solidFill>
              </a:rPr>
              <a:t>(2)   </a:t>
            </a:r>
            <a:r>
              <a:rPr lang="en-US" u="sng" dirty="0" err="1" smtClean="0">
                <a:solidFill>
                  <a:srgbClr val="92D050"/>
                </a:solidFill>
              </a:rPr>
              <a:t>Secretory</a:t>
            </a:r>
            <a:r>
              <a:rPr lang="en-US" u="sng" dirty="0" smtClean="0">
                <a:solidFill>
                  <a:srgbClr val="92D050"/>
                </a:solidFill>
              </a:rPr>
              <a:t> Diarrhea</a:t>
            </a:r>
            <a:r>
              <a:rPr lang="en-US" dirty="0" smtClean="0"/>
              <a:t>: this diarrhea is caused by the intestine actively secreting water into the gut lumen. Infections such as </a:t>
            </a:r>
            <a:r>
              <a:rPr lang="en-US" i="1" dirty="0" smtClean="0"/>
              <a:t>Cholera</a:t>
            </a:r>
            <a:r>
              <a:rPr lang="en-US" dirty="0" smtClean="0"/>
              <a:t>, </a:t>
            </a:r>
            <a:r>
              <a:rPr lang="en-US" i="1" dirty="0" smtClean="0"/>
              <a:t>Clostridia</a:t>
            </a:r>
            <a:r>
              <a:rPr lang="en-US" dirty="0" smtClean="0"/>
              <a:t> </a:t>
            </a:r>
            <a:r>
              <a:rPr lang="en-US" i="1" dirty="0" err="1" smtClean="0"/>
              <a:t>Perfringens</a:t>
            </a:r>
            <a:r>
              <a:rPr lang="en-US" dirty="0" smtClean="0"/>
              <a:t>, </a:t>
            </a:r>
            <a:r>
              <a:rPr lang="en-US" i="1" dirty="0" smtClean="0"/>
              <a:t>Clostridia </a:t>
            </a:r>
            <a:r>
              <a:rPr lang="en-US" i="1" dirty="0" err="1" smtClean="0"/>
              <a:t>Difficile</a:t>
            </a:r>
            <a:r>
              <a:rPr lang="en-US" dirty="0" smtClean="0"/>
              <a:t>, </a:t>
            </a:r>
            <a:r>
              <a:rPr lang="en-US" i="1" dirty="0" smtClean="0"/>
              <a:t>E.</a:t>
            </a:r>
            <a:r>
              <a:rPr lang="en-US" dirty="0" smtClean="0"/>
              <a:t> </a:t>
            </a:r>
            <a:r>
              <a:rPr lang="en-US" i="1" dirty="0" smtClean="0"/>
              <a:t>Coli</a:t>
            </a:r>
            <a:r>
              <a:rPr lang="en-US" dirty="0" smtClean="0"/>
              <a:t>, </a:t>
            </a:r>
            <a:r>
              <a:rPr lang="en-US" i="1" dirty="0" smtClean="0"/>
              <a:t>Staph</a:t>
            </a:r>
            <a:r>
              <a:rPr lang="en-US" dirty="0" smtClean="0"/>
              <a:t>. </a:t>
            </a:r>
            <a:r>
              <a:rPr lang="en-US" i="1" dirty="0" err="1" smtClean="0"/>
              <a:t>Aureus</a:t>
            </a:r>
            <a:r>
              <a:rPr lang="en-US" dirty="0" smtClean="0"/>
              <a:t>, and </a:t>
            </a:r>
            <a:r>
              <a:rPr lang="en-US" i="1" dirty="0" err="1" smtClean="0"/>
              <a:t>Shigella</a:t>
            </a:r>
            <a:r>
              <a:rPr lang="en-US" dirty="0" smtClean="0"/>
              <a:t> all cause </a:t>
            </a:r>
            <a:r>
              <a:rPr lang="en-US" dirty="0" err="1" smtClean="0"/>
              <a:t>secretory</a:t>
            </a:r>
            <a:r>
              <a:rPr lang="en-US" dirty="0" smtClean="0"/>
              <a:t> diarrhea mainly via </a:t>
            </a:r>
            <a:endParaRPr lang="ar-SA" dirty="0" smtClean="0"/>
          </a:p>
          <a:p>
            <a:pPr algn="l"/>
            <a:r>
              <a:rPr lang="en-US" dirty="0" smtClean="0"/>
              <a:t>preformed </a:t>
            </a:r>
            <a:r>
              <a:rPr lang="en-US" dirty="0" err="1" smtClean="0"/>
              <a:t>enterotoxins</a:t>
            </a:r>
            <a:r>
              <a:rPr lang="en-US" dirty="0" smtClean="0"/>
              <a:t>.</a:t>
            </a:r>
          </a:p>
          <a:p>
            <a:pPr algn="l"/>
            <a:endParaRPr lang="ar-SA" dirty="0" smtClean="0"/>
          </a:p>
          <a:p>
            <a:pPr algn="l"/>
            <a:r>
              <a:rPr lang="en-US" dirty="0" smtClean="0">
                <a:solidFill>
                  <a:srgbClr val="92D050"/>
                </a:solidFill>
              </a:rPr>
              <a:t>(3)   </a:t>
            </a:r>
            <a:r>
              <a:rPr lang="en-US" u="sng" dirty="0" smtClean="0">
                <a:solidFill>
                  <a:srgbClr val="92D050"/>
                </a:solidFill>
              </a:rPr>
              <a:t>Inflammatory Diarrhea</a:t>
            </a:r>
            <a:r>
              <a:rPr lang="en-US" dirty="0" smtClean="0">
                <a:solidFill>
                  <a:srgbClr val="92D050"/>
                </a:solidFill>
              </a:rPr>
              <a:t>:</a:t>
            </a:r>
            <a:r>
              <a:rPr lang="en-US" dirty="0" smtClean="0"/>
              <a:t> Intestinal inflammation can lead to blood, mucus, and protein </a:t>
            </a:r>
            <a:r>
              <a:rPr lang="en-US" dirty="0" err="1" smtClean="0"/>
              <a:t>exudate</a:t>
            </a:r>
            <a:r>
              <a:rPr lang="en-US" dirty="0" smtClean="0"/>
              <a:t> losses, accompanied by fluid and electrolytes. The most common cause of this type of diarrhea is infection but can also be due to chronic diseases such as IBD or Celiac Disease.</a:t>
            </a:r>
          </a:p>
          <a:p>
            <a:pPr algn="l"/>
            <a:endParaRPr lang="ar-SA" dirty="0" smtClean="0"/>
          </a:p>
          <a:p>
            <a:pPr algn="l"/>
            <a:r>
              <a:rPr lang="en-US" dirty="0" smtClean="0">
                <a:solidFill>
                  <a:srgbClr val="92D050"/>
                </a:solidFill>
              </a:rPr>
              <a:t>(4)   </a:t>
            </a:r>
            <a:r>
              <a:rPr lang="en-US" u="sng" dirty="0" smtClean="0">
                <a:solidFill>
                  <a:srgbClr val="92D050"/>
                </a:solidFill>
              </a:rPr>
              <a:t>Diarrhea due to Motility Disorders</a:t>
            </a:r>
            <a:r>
              <a:rPr lang="en-US" dirty="0" smtClean="0">
                <a:solidFill>
                  <a:srgbClr val="92D050"/>
                </a:solidFill>
              </a:rPr>
              <a:t>: </a:t>
            </a:r>
            <a:r>
              <a:rPr lang="en-US" dirty="0" smtClean="0"/>
              <a:t>although uncommon, both an increase and a decrease in gut motility can be a cause of diarrhea.</a:t>
            </a:r>
          </a:p>
          <a:p>
            <a:pPr algn="l"/>
            <a:endParaRPr lang="ar-SA" i="1" dirty="0" smtClean="0"/>
          </a:p>
          <a:p>
            <a:pPr algn="l"/>
            <a:r>
              <a:rPr lang="en-US" i="1" dirty="0" smtClean="0"/>
              <a:t>Note: diarrhea can be caused by one or any combination of these categories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en-US" u="sng" dirty="0" smtClean="0">
                <a:solidFill>
                  <a:srgbClr val="C00000"/>
                </a:solidFill>
              </a:rPr>
              <a:t>Causes</a:t>
            </a:r>
            <a:endParaRPr lang="ar-SA" u="sng"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1000100" y="2071678"/>
            <a:ext cx="33051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989</TotalTime>
  <Words>1666</Words>
  <Application>Microsoft Office PowerPoint</Application>
  <PresentationFormat>عرض على الشاشة (3:4)‏</PresentationFormat>
  <Paragraphs>425</Paragraphs>
  <Slides>71</Slides>
  <Notes>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71</vt:i4>
      </vt:variant>
    </vt:vector>
  </HeadingPairs>
  <TitlesOfParts>
    <vt:vector size="73" baseType="lpstr">
      <vt:lpstr>أوستن</vt:lpstr>
      <vt:lpstr>BMP 图象</vt:lpstr>
      <vt:lpstr>Chronic Diarrhea</vt:lpstr>
      <vt:lpstr>Introduction:</vt:lpstr>
      <vt:lpstr>Introduction:</vt:lpstr>
      <vt:lpstr>Introduction:</vt:lpstr>
      <vt:lpstr>Introduction:</vt:lpstr>
      <vt:lpstr>Introduction:</vt:lpstr>
      <vt:lpstr>    There are four basic pathophysiological categories of diarrhea</vt:lpstr>
      <vt:lpstr>الشريحة 8</vt:lpstr>
      <vt:lpstr>Causes</vt:lpstr>
      <vt:lpstr>CAUSES:</vt:lpstr>
      <vt:lpstr>Infections</vt:lpstr>
      <vt:lpstr>Typhoid:</vt:lpstr>
      <vt:lpstr>Typhoid:</vt:lpstr>
      <vt:lpstr>Typhoid:</vt:lpstr>
      <vt:lpstr>Parasitic:</vt:lpstr>
      <vt:lpstr>Amebiasis:</vt:lpstr>
      <vt:lpstr>Amebiasis:</vt:lpstr>
      <vt:lpstr>Giardia lamblia:</vt:lpstr>
      <vt:lpstr>Giardia lamblia:</vt:lpstr>
      <vt:lpstr>الشريحة 20</vt:lpstr>
      <vt:lpstr>Celiac Disease</vt:lpstr>
      <vt:lpstr>Celiac Disease:</vt:lpstr>
      <vt:lpstr>الشريحة 23</vt:lpstr>
      <vt:lpstr>Celiac Disease:</vt:lpstr>
      <vt:lpstr>Celiac Disease:</vt:lpstr>
      <vt:lpstr>Celiac Disease:</vt:lpstr>
      <vt:lpstr>Celiac Disease:</vt:lpstr>
      <vt:lpstr>Celiac Disease:</vt:lpstr>
      <vt:lpstr>Celiac Disease:</vt:lpstr>
      <vt:lpstr>Cystic Fibrosis</vt:lpstr>
      <vt:lpstr>Cystic Fibrosis:</vt:lpstr>
      <vt:lpstr>الشريحة 32</vt:lpstr>
      <vt:lpstr>Cystic Fibrosis:</vt:lpstr>
      <vt:lpstr>Cystic Fibrosis:</vt:lpstr>
      <vt:lpstr>Cystic Fibrosis:</vt:lpstr>
      <vt:lpstr>Cystic Fibrosis:</vt:lpstr>
      <vt:lpstr>Cystic Fibrosis:</vt:lpstr>
      <vt:lpstr>Cystic Fibrosis:</vt:lpstr>
      <vt:lpstr>IBD</vt:lpstr>
      <vt:lpstr>Inflammatory Bowel Diseases IBDs:</vt:lpstr>
      <vt:lpstr>Crohn’s Disease:</vt:lpstr>
      <vt:lpstr>الشريحة 42</vt:lpstr>
      <vt:lpstr>Crohn’s Disease:</vt:lpstr>
      <vt:lpstr>Ulcerative Colitis:</vt:lpstr>
      <vt:lpstr>Ulcerative Colitis:</vt:lpstr>
      <vt:lpstr>Extraintestinal Manifestations of IBDs:</vt:lpstr>
      <vt:lpstr>Inflammatory Bowel Diseases IBDs:</vt:lpstr>
      <vt:lpstr>Inflammatory Bowel Diseases IBDs:</vt:lpstr>
      <vt:lpstr>Glucose-galactose malabsorption</vt:lpstr>
      <vt:lpstr>Glucose-Galacose Malabsorption:</vt:lpstr>
      <vt:lpstr>Glucose-Galacose Malabsorption:</vt:lpstr>
      <vt:lpstr>Glucose-Galacose Malabsorption:</vt:lpstr>
      <vt:lpstr>Glucose-Galacose Malabsorption:</vt:lpstr>
      <vt:lpstr>Familial Chloride Losing Enteropathy</vt:lpstr>
      <vt:lpstr>Familial Chloride Losing Enteropathy:</vt:lpstr>
      <vt:lpstr>Approach</vt:lpstr>
      <vt:lpstr>History:</vt:lpstr>
      <vt:lpstr>History:</vt:lpstr>
      <vt:lpstr>PHYSICAL EXAMINATION</vt:lpstr>
      <vt:lpstr>GENERAL:</vt:lpstr>
      <vt:lpstr>الشريحة 61</vt:lpstr>
      <vt:lpstr>SKIN LESIONS</vt:lpstr>
      <vt:lpstr>ABDOMINAL EXAMINATION</vt:lpstr>
      <vt:lpstr>PERINEAL AND RECTAL EXAMINATION</vt:lpstr>
      <vt:lpstr>SYSTEMIC EXAMINATION</vt:lpstr>
      <vt:lpstr>INVESTIGATIONS</vt:lpstr>
      <vt:lpstr>INVESTIGATIONS:</vt:lpstr>
      <vt:lpstr>الشريحة 68</vt:lpstr>
      <vt:lpstr>Conclusion: </vt:lpstr>
      <vt:lpstr>Conclusion:</vt:lpstr>
      <vt:lpstr>الشريحة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dc:creator>
  <cp:lastModifiedBy>dell</cp:lastModifiedBy>
  <cp:revision>89</cp:revision>
  <dcterms:created xsi:type="dcterms:W3CDTF">2011-12-09T11:28:58Z</dcterms:created>
  <dcterms:modified xsi:type="dcterms:W3CDTF">2011-12-12T09:36:49Z</dcterms:modified>
</cp:coreProperties>
</file>