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1"/>
  </p:notesMasterIdLst>
  <p:sldIdLst>
    <p:sldId id="256" r:id="rId2"/>
    <p:sldId id="266" r:id="rId3"/>
    <p:sldId id="272" r:id="rId4"/>
    <p:sldId id="286" r:id="rId5"/>
    <p:sldId id="267" r:id="rId6"/>
    <p:sldId id="268" r:id="rId7"/>
    <p:sldId id="270" r:id="rId8"/>
    <p:sldId id="273" r:id="rId9"/>
    <p:sldId id="271" r:id="rId10"/>
    <p:sldId id="257" r:id="rId11"/>
    <p:sldId id="274" r:id="rId12"/>
    <p:sldId id="269" r:id="rId13"/>
    <p:sldId id="259" r:id="rId14"/>
    <p:sldId id="285" r:id="rId15"/>
    <p:sldId id="258" r:id="rId16"/>
    <p:sldId id="261" r:id="rId17"/>
    <p:sldId id="262" r:id="rId18"/>
    <p:sldId id="264" r:id="rId19"/>
    <p:sldId id="263" r:id="rId20"/>
    <p:sldId id="277" r:id="rId21"/>
    <p:sldId id="276" r:id="rId22"/>
    <p:sldId id="275" r:id="rId23"/>
    <p:sldId id="279" r:id="rId24"/>
    <p:sldId id="278" r:id="rId25"/>
    <p:sldId id="281" r:id="rId26"/>
    <p:sldId id="280" r:id="rId27"/>
    <p:sldId id="283" r:id="rId28"/>
    <p:sldId id="282" r:id="rId29"/>
    <p:sldId id="284" r:id="rId30"/>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6" d="100"/>
          <a:sy n="76" d="100"/>
        </p:scale>
        <p:origin x="-98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43011"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Calibri" pitchFamily="34" charset="0"/>
              </a:defRPr>
            </a:lvl1pPr>
          </a:lstStyle>
          <a:p>
            <a:fld id="{77A75F64-2C0B-48ED-9469-36551EA01B71}" type="datetimeFigureOut">
              <a:rPr lang="ar-SA"/>
              <a:pPr/>
              <a:t>26/01/1433</a:t>
            </a:fld>
            <a:endParaRPr lang="en-US"/>
          </a:p>
        </p:txBody>
      </p:sp>
      <p:sp>
        <p:nvSpPr>
          <p:cNvPr id="430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43014"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43015"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Calibri" pitchFamily="34" charset="0"/>
              </a:defRPr>
            </a:lvl1pPr>
          </a:lstStyle>
          <a:p>
            <a:fld id="{9DC97FEB-38F2-43C4-BD68-53A7B030B172}" type="slidenum">
              <a:rPr lang="ar-SA"/>
              <a:pPr/>
              <a:t>‹#›</a:t>
            </a:fld>
            <a:endParaRPr 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Calibri" pitchFamily="34" charset="0"/>
        <a:ea typeface="+mn-ea"/>
        <a:cs typeface="Arial" charset="0"/>
      </a:defRPr>
    </a:lvl1pPr>
    <a:lvl2pPr marL="457200" algn="r" rtl="1" fontAlgn="base">
      <a:spcBef>
        <a:spcPct val="30000"/>
      </a:spcBef>
      <a:spcAft>
        <a:spcPct val="0"/>
      </a:spcAft>
      <a:defRPr sz="1200" kern="1200">
        <a:solidFill>
          <a:schemeClr val="tx1"/>
        </a:solidFill>
        <a:latin typeface="Calibri" pitchFamily="34" charset="0"/>
        <a:ea typeface="+mn-ea"/>
        <a:cs typeface="Arial" charset="0"/>
      </a:defRPr>
    </a:lvl2pPr>
    <a:lvl3pPr marL="914400" algn="r" rtl="1" fontAlgn="base">
      <a:spcBef>
        <a:spcPct val="30000"/>
      </a:spcBef>
      <a:spcAft>
        <a:spcPct val="0"/>
      </a:spcAft>
      <a:defRPr sz="1200" kern="1200">
        <a:solidFill>
          <a:schemeClr val="tx1"/>
        </a:solidFill>
        <a:latin typeface="Calibri" pitchFamily="34" charset="0"/>
        <a:ea typeface="+mn-ea"/>
        <a:cs typeface="Arial" charset="0"/>
      </a:defRPr>
    </a:lvl3pPr>
    <a:lvl4pPr marL="1371600" algn="r" rtl="1" fontAlgn="base">
      <a:spcBef>
        <a:spcPct val="30000"/>
      </a:spcBef>
      <a:spcAft>
        <a:spcPct val="0"/>
      </a:spcAft>
      <a:defRPr sz="1200" kern="1200">
        <a:solidFill>
          <a:schemeClr val="tx1"/>
        </a:solidFill>
        <a:latin typeface="Calibri" pitchFamily="34" charset="0"/>
        <a:ea typeface="+mn-ea"/>
        <a:cs typeface="Arial" charset="0"/>
      </a:defRPr>
    </a:lvl4pPr>
    <a:lvl5pPr marL="1828800" algn="r" rtl="1" fontAlgn="base">
      <a:spcBef>
        <a:spcPct val="30000"/>
      </a:spcBef>
      <a:spcAft>
        <a:spcPct val="0"/>
      </a:spcAft>
      <a:defRPr sz="1200" kern="1200">
        <a:solidFill>
          <a:schemeClr val="tx1"/>
        </a:solidFill>
        <a:latin typeface="Calibri" pitchFamily="34" charset="0"/>
        <a:ea typeface="+mn-ea"/>
        <a:cs typeface="Arial"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ar-S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ar-S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ar-S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ar-S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ar-S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ar-S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ar-S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ar-S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ar-S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ar-S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Ro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ar-S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ar-S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Ro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ar-S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Ro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ar-S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Ro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ar-S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ar-S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ar-SA"/>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ar-SA"/>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lvl1pPr>
              <a:defRPr/>
            </a:lvl1pPr>
          </a:lstStyle>
          <a:p>
            <a:pPr>
              <a:defRPr/>
            </a:pPr>
            <a:fld id="{1A0E24AD-C9C0-4886-AF3D-733D364DCDA0}" type="datetimeFigureOut">
              <a:rPr lang="ar-SA"/>
              <a:pPr>
                <a:defRPr/>
              </a:pPr>
              <a:t>26/01/1433</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87DC6780-4E80-404D-9C72-D8E0A4CF73AC}" type="slidenum">
              <a:rPr lang="ar-SA"/>
              <a:pPr>
                <a:defRPr/>
              </a:pPr>
              <a:t>‹#›</a:t>
            </a:fld>
            <a:endParaRPr lang="ar-SA"/>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pPr>
              <a:defRPr/>
            </a:pPr>
            <a:fld id="{F7F09765-B6F7-4D5D-8507-B4B835162D2F}" type="datetimeFigureOut">
              <a:rPr lang="ar-SA"/>
              <a:pPr>
                <a:defRPr/>
              </a:pPr>
              <a:t>26/01/1433</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405F64EF-B177-4EB7-B000-D9365110C453}" type="slidenum">
              <a:rPr lang="ar-SA"/>
              <a:pPr>
                <a:defRPr/>
              </a:pPr>
              <a:t>‹#›</a:t>
            </a:fld>
            <a:endParaRPr lang="ar-SA"/>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pPr>
              <a:defRPr/>
            </a:pPr>
            <a:fld id="{D9142CEB-3344-4345-B959-A98F0AE706AA}" type="datetimeFigureOut">
              <a:rPr lang="ar-SA"/>
              <a:pPr>
                <a:defRPr/>
              </a:pPr>
              <a:t>26/01/1433</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A11A47B9-646A-4E36-8999-E064D3BC2D38}" type="slidenum">
              <a:rPr lang="ar-SA"/>
              <a:pPr>
                <a:defRPr/>
              </a:pPr>
              <a:t>‹#›</a:t>
            </a:fld>
            <a:endParaRPr lang="ar-SA"/>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pPr>
              <a:defRPr/>
            </a:pPr>
            <a:fld id="{7C4B6970-4976-4803-8E1C-6AD035F07859}" type="datetimeFigureOut">
              <a:rPr lang="ar-SA"/>
              <a:pPr>
                <a:defRPr/>
              </a:pPr>
              <a:t>26/01/1433</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4DE27A04-94F8-46D4-ADDA-D3F3D134B8B9}" type="slidenum">
              <a:rPr lang="ar-SA"/>
              <a:pPr>
                <a:defRPr/>
              </a:pPr>
              <a:t>‹#›</a:t>
            </a:fld>
            <a:endParaRPr lang="ar-SA"/>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623E092-D330-46DC-B40E-D2EEDF529950}" type="datetimeFigureOut">
              <a:rPr lang="ar-SA"/>
              <a:pPr>
                <a:defRPr/>
              </a:pPr>
              <a:t>26/01/1433</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126AFBE9-C494-4557-9F24-2550F967AC6B}" type="slidenum">
              <a:rPr lang="ar-SA"/>
              <a:pPr>
                <a:defRPr/>
              </a:pPr>
              <a:t>‹#›</a:t>
            </a:fld>
            <a:endParaRPr lang="ar-SA"/>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3"/>
          <p:cNvSpPr>
            <a:spLocks noGrp="1"/>
          </p:cNvSpPr>
          <p:nvPr>
            <p:ph type="dt" sz="half" idx="10"/>
          </p:nvPr>
        </p:nvSpPr>
        <p:spPr/>
        <p:txBody>
          <a:bodyPr/>
          <a:lstStyle>
            <a:lvl1pPr>
              <a:defRPr/>
            </a:lvl1pPr>
          </a:lstStyle>
          <a:p>
            <a:pPr>
              <a:defRPr/>
            </a:pPr>
            <a:fld id="{CFAC73BC-3D5D-43F7-9C92-3D7C769482FF}" type="datetimeFigureOut">
              <a:rPr lang="ar-SA"/>
              <a:pPr>
                <a:defRPr/>
              </a:pPr>
              <a:t>26/01/1433</a:t>
            </a:fld>
            <a:endParaRPr lang="ar-SA"/>
          </a:p>
        </p:txBody>
      </p:sp>
      <p:sp>
        <p:nvSpPr>
          <p:cNvPr id="6" name="Footer Placeholder 4"/>
          <p:cNvSpPr>
            <a:spLocks noGrp="1"/>
          </p:cNvSpPr>
          <p:nvPr>
            <p:ph type="ftr" sz="quarter" idx="11"/>
          </p:nvPr>
        </p:nvSpPr>
        <p:spPr/>
        <p:txBody>
          <a:bodyPr/>
          <a:lstStyle>
            <a:lvl1pPr>
              <a:defRPr/>
            </a:lvl1pPr>
          </a:lstStyle>
          <a:p>
            <a:pPr>
              <a:defRPr/>
            </a:pPr>
            <a:endParaRPr lang="ar-SA"/>
          </a:p>
        </p:txBody>
      </p:sp>
      <p:sp>
        <p:nvSpPr>
          <p:cNvPr id="7" name="Slide Number Placeholder 5"/>
          <p:cNvSpPr>
            <a:spLocks noGrp="1"/>
          </p:cNvSpPr>
          <p:nvPr>
            <p:ph type="sldNum" sz="quarter" idx="12"/>
          </p:nvPr>
        </p:nvSpPr>
        <p:spPr/>
        <p:txBody>
          <a:bodyPr/>
          <a:lstStyle>
            <a:lvl1pPr>
              <a:defRPr/>
            </a:lvl1pPr>
          </a:lstStyle>
          <a:p>
            <a:pPr>
              <a:defRPr/>
            </a:pPr>
            <a:fld id="{4F5F28B2-1131-4996-A13A-B5985BF9D30C}" type="slidenum">
              <a:rPr lang="ar-SA"/>
              <a:pPr>
                <a:defRPr/>
              </a:pPr>
              <a:t>‹#›</a:t>
            </a:fld>
            <a:endParaRPr lang="ar-SA"/>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3"/>
          <p:cNvSpPr>
            <a:spLocks noGrp="1"/>
          </p:cNvSpPr>
          <p:nvPr>
            <p:ph type="dt" sz="half" idx="10"/>
          </p:nvPr>
        </p:nvSpPr>
        <p:spPr/>
        <p:txBody>
          <a:bodyPr/>
          <a:lstStyle>
            <a:lvl1pPr>
              <a:defRPr/>
            </a:lvl1pPr>
          </a:lstStyle>
          <a:p>
            <a:pPr>
              <a:defRPr/>
            </a:pPr>
            <a:fld id="{C615C73F-0E0D-4057-8EED-CAB36F235E88}" type="datetimeFigureOut">
              <a:rPr lang="ar-SA"/>
              <a:pPr>
                <a:defRPr/>
              </a:pPr>
              <a:t>26/01/1433</a:t>
            </a:fld>
            <a:endParaRPr lang="ar-SA"/>
          </a:p>
        </p:txBody>
      </p:sp>
      <p:sp>
        <p:nvSpPr>
          <p:cNvPr id="8" name="Footer Placeholder 4"/>
          <p:cNvSpPr>
            <a:spLocks noGrp="1"/>
          </p:cNvSpPr>
          <p:nvPr>
            <p:ph type="ftr" sz="quarter" idx="11"/>
          </p:nvPr>
        </p:nvSpPr>
        <p:spPr/>
        <p:txBody>
          <a:bodyPr/>
          <a:lstStyle>
            <a:lvl1pPr>
              <a:defRPr/>
            </a:lvl1pPr>
          </a:lstStyle>
          <a:p>
            <a:pPr>
              <a:defRPr/>
            </a:pPr>
            <a:endParaRPr lang="ar-SA"/>
          </a:p>
        </p:txBody>
      </p:sp>
      <p:sp>
        <p:nvSpPr>
          <p:cNvPr id="9" name="Slide Number Placeholder 5"/>
          <p:cNvSpPr>
            <a:spLocks noGrp="1"/>
          </p:cNvSpPr>
          <p:nvPr>
            <p:ph type="sldNum" sz="quarter" idx="12"/>
          </p:nvPr>
        </p:nvSpPr>
        <p:spPr/>
        <p:txBody>
          <a:bodyPr/>
          <a:lstStyle>
            <a:lvl1pPr>
              <a:defRPr/>
            </a:lvl1pPr>
          </a:lstStyle>
          <a:p>
            <a:pPr>
              <a:defRPr/>
            </a:pPr>
            <a:fld id="{9B27742B-41C3-4ABF-8E27-9542A3B9A6C6}" type="slidenum">
              <a:rPr lang="ar-SA"/>
              <a:pPr>
                <a:defRPr/>
              </a:pPr>
              <a:t>‹#›</a:t>
            </a:fld>
            <a:endParaRPr lang="ar-SA"/>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3"/>
          <p:cNvSpPr>
            <a:spLocks noGrp="1"/>
          </p:cNvSpPr>
          <p:nvPr>
            <p:ph type="dt" sz="half" idx="10"/>
          </p:nvPr>
        </p:nvSpPr>
        <p:spPr/>
        <p:txBody>
          <a:bodyPr/>
          <a:lstStyle>
            <a:lvl1pPr>
              <a:defRPr/>
            </a:lvl1pPr>
          </a:lstStyle>
          <a:p>
            <a:pPr>
              <a:defRPr/>
            </a:pPr>
            <a:fld id="{66D1304B-EA56-41E9-95BF-A0430B0AAB7B}" type="datetimeFigureOut">
              <a:rPr lang="ar-SA"/>
              <a:pPr>
                <a:defRPr/>
              </a:pPr>
              <a:t>26/01/1433</a:t>
            </a:fld>
            <a:endParaRPr lang="ar-SA"/>
          </a:p>
        </p:txBody>
      </p:sp>
      <p:sp>
        <p:nvSpPr>
          <p:cNvPr id="4" name="Footer Placeholder 4"/>
          <p:cNvSpPr>
            <a:spLocks noGrp="1"/>
          </p:cNvSpPr>
          <p:nvPr>
            <p:ph type="ftr" sz="quarter" idx="11"/>
          </p:nvPr>
        </p:nvSpPr>
        <p:spPr/>
        <p:txBody>
          <a:bodyPr/>
          <a:lstStyle>
            <a:lvl1pPr>
              <a:defRPr/>
            </a:lvl1pPr>
          </a:lstStyle>
          <a:p>
            <a:pPr>
              <a:defRPr/>
            </a:pPr>
            <a:endParaRPr lang="ar-SA"/>
          </a:p>
        </p:txBody>
      </p:sp>
      <p:sp>
        <p:nvSpPr>
          <p:cNvPr id="5" name="Slide Number Placeholder 5"/>
          <p:cNvSpPr>
            <a:spLocks noGrp="1"/>
          </p:cNvSpPr>
          <p:nvPr>
            <p:ph type="sldNum" sz="quarter" idx="12"/>
          </p:nvPr>
        </p:nvSpPr>
        <p:spPr/>
        <p:txBody>
          <a:bodyPr/>
          <a:lstStyle>
            <a:lvl1pPr>
              <a:defRPr/>
            </a:lvl1pPr>
          </a:lstStyle>
          <a:p>
            <a:pPr>
              <a:defRPr/>
            </a:pPr>
            <a:fld id="{4A338A4F-2FD9-4F51-BC3B-8AA5CBC05DEF}" type="slidenum">
              <a:rPr lang="ar-SA"/>
              <a:pPr>
                <a:defRPr/>
              </a:pPr>
              <a:t>‹#›</a:t>
            </a:fld>
            <a:endParaRPr lang="ar-SA"/>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EB740D-2CED-4822-8B6F-0D36A7F45143}" type="datetimeFigureOut">
              <a:rPr lang="ar-SA"/>
              <a:pPr>
                <a:defRPr/>
              </a:pPr>
              <a:t>26/01/1433</a:t>
            </a:fld>
            <a:endParaRPr lang="ar-SA"/>
          </a:p>
        </p:txBody>
      </p:sp>
      <p:sp>
        <p:nvSpPr>
          <p:cNvPr id="3" name="Footer Placeholder 4"/>
          <p:cNvSpPr>
            <a:spLocks noGrp="1"/>
          </p:cNvSpPr>
          <p:nvPr>
            <p:ph type="ftr" sz="quarter" idx="11"/>
          </p:nvPr>
        </p:nvSpPr>
        <p:spPr/>
        <p:txBody>
          <a:bodyPr/>
          <a:lstStyle>
            <a:lvl1pPr>
              <a:defRPr/>
            </a:lvl1pPr>
          </a:lstStyle>
          <a:p>
            <a:pPr>
              <a:defRPr/>
            </a:pPr>
            <a:endParaRPr lang="ar-SA"/>
          </a:p>
        </p:txBody>
      </p:sp>
      <p:sp>
        <p:nvSpPr>
          <p:cNvPr id="4" name="Slide Number Placeholder 5"/>
          <p:cNvSpPr>
            <a:spLocks noGrp="1"/>
          </p:cNvSpPr>
          <p:nvPr>
            <p:ph type="sldNum" sz="quarter" idx="12"/>
          </p:nvPr>
        </p:nvSpPr>
        <p:spPr/>
        <p:txBody>
          <a:bodyPr/>
          <a:lstStyle>
            <a:lvl1pPr>
              <a:defRPr/>
            </a:lvl1pPr>
          </a:lstStyle>
          <a:p>
            <a:pPr>
              <a:defRPr/>
            </a:pPr>
            <a:fld id="{33A0472A-B195-4B44-9362-873FC870AE87}" type="slidenum">
              <a:rPr lang="ar-SA"/>
              <a:pPr>
                <a:defRPr/>
              </a:pPr>
              <a:t>‹#›</a:t>
            </a:fld>
            <a:endParaRPr lang="ar-SA"/>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3D77C87-52D0-4860-8697-BC9F8CB013E5}" type="datetimeFigureOut">
              <a:rPr lang="ar-SA"/>
              <a:pPr>
                <a:defRPr/>
              </a:pPr>
              <a:t>26/01/1433</a:t>
            </a:fld>
            <a:endParaRPr lang="ar-SA"/>
          </a:p>
        </p:txBody>
      </p:sp>
      <p:sp>
        <p:nvSpPr>
          <p:cNvPr id="6" name="Footer Placeholder 4"/>
          <p:cNvSpPr>
            <a:spLocks noGrp="1"/>
          </p:cNvSpPr>
          <p:nvPr>
            <p:ph type="ftr" sz="quarter" idx="11"/>
          </p:nvPr>
        </p:nvSpPr>
        <p:spPr/>
        <p:txBody>
          <a:bodyPr/>
          <a:lstStyle>
            <a:lvl1pPr>
              <a:defRPr/>
            </a:lvl1pPr>
          </a:lstStyle>
          <a:p>
            <a:pPr>
              <a:defRPr/>
            </a:pPr>
            <a:endParaRPr lang="ar-SA"/>
          </a:p>
        </p:txBody>
      </p:sp>
      <p:sp>
        <p:nvSpPr>
          <p:cNvPr id="7" name="Slide Number Placeholder 5"/>
          <p:cNvSpPr>
            <a:spLocks noGrp="1"/>
          </p:cNvSpPr>
          <p:nvPr>
            <p:ph type="sldNum" sz="quarter" idx="12"/>
          </p:nvPr>
        </p:nvSpPr>
        <p:spPr/>
        <p:txBody>
          <a:bodyPr/>
          <a:lstStyle>
            <a:lvl1pPr>
              <a:defRPr/>
            </a:lvl1pPr>
          </a:lstStyle>
          <a:p>
            <a:pPr>
              <a:defRPr/>
            </a:pPr>
            <a:fld id="{C579B6C2-A1C4-4C88-8071-4D2701735EF4}" type="slidenum">
              <a:rPr lang="ar-SA"/>
              <a:pPr>
                <a:defRPr/>
              </a:pPr>
              <a:t>‹#›</a:t>
            </a:fld>
            <a:endParaRPr lang="ar-SA"/>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1E9EEA-04C7-4A39-B104-A94DF73E787C}" type="datetimeFigureOut">
              <a:rPr lang="ar-SA"/>
              <a:pPr>
                <a:defRPr/>
              </a:pPr>
              <a:t>26/01/1433</a:t>
            </a:fld>
            <a:endParaRPr lang="ar-SA"/>
          </a:p>
        </p:txBody>
      </p:sp>
      <p:sp>
        <p:nvSpPr>
          <p:cNvPr id="6" name="Footer Placeholder 4"/>
          <p:cNvSpPr>
            <a:spLocks noGrp="1"/>
          </p:cNvSpPr>
          <p:nvPr>
            <p:ph type="ftr" sz="quarter" idx="11"/>
          </p:nvPr>
        </p:nvSpPr>
        <p:spPr/>
        <p:txBody>
          <a:bodyPr/>
          <a:lstStyle>
            <a:lvl1pPr>
              <a:defRPr/>
            </a:lvl1pPr>
          </a:lstStyle>
          <a:p>
            <a:pPr>
              <a:defRPr/>
            </a:pPr>
            <a:endParaRPr lang="ar-SA"/>
          </a:p>
        </p:txBody>
      </p:sp>
      <p:sp>
        <p:nvSpPr>
          <p:cNvPr id="7" name="Slide Number Placeholder 5"/>
          <p:cNvSpPr>
            <a:spLocks noGrp="1"/>
          </p:cNvSpPr>
          <p:nvPr>
            <p:ph type="sldNum" sz="quarter" idx="12"/>
          </p:nvPr>
        </p:nvSpPr>
        <p:spPr/>
        <p:txBody>
          <a:bodyPr/>
          <a:lstStyle>
            <a:lvl1pPr>
              <a:defRPr/>
            </a:lvl1pPr>
          </a:lstStyle>
          <a:p>
            <a:pPr>
              <a:defRPr/>
            </a:pPr>
            <a:fld id="{D19ABBEA-8166-40E1-BED1-1DADF522C556}" type="slidenum">
              <a:rPr lang="ar-SA"/>
              <a:pPr>
                <a:defRPr/>
              </a:pPr>
              <a:t>‹#›</a:t>
            </a:fld>
            <a:endParaRPr lang="ar-SA"/>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CAC72CB-D45C-40D2-BAF2-1F0DBADB93F8}" type="datetimeFigureOut">
              <a:rPr lang="ar-SA"/>
              <a:pPr>
                <a:defRPr/>
              </a:pPr>
              <a:t>26/01/1433</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C78337F8-B0BE-4375-BB75-2620F2D78280}"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fade/>
  </p:transition>
  <p:txStyles>
    <p:titleStyle>
      <a:lvl1pPr algn="ctr" rtl="1" fontAlgn="base">
        <a:spcBef>
          <a:spcPct val="0"/>
        </a:spcBef>
        <a:spcAft>
          <a:spcPct val="0"/>
        </a:spcAft>
        <a:defRPr sz="4400" kern="1200">
          <a:solidFill>
            <a:schemeClr val="tx1"/>
          </a:solidFill>
          <a:latin typeface="+mj-lt"/>
          <a:ea typeface="+mj-ea"/>
          <a:cs typeface="+mj-cs"/>
        </a:defRPr>
      </a:lvl1pPr>
      <a:lvl2pPr algn="ctr" rtl="1" fontAlgn="base">
        <a:spcBef>
          <a:spcPct val="0"/>
        </a:spcBef>
        <a:spcAft>
          <a:spcPct val="0"/>
        </a:spcAft>
        <a:defRPr sz="4400">
          <a:solidFill>
            <a:schemeClr val="tx1"/>
          </a:solidFill>
          <a:latin typeface="Calibri" pitchFamily="34" charset="0"/>
          <a:cs typeface="Times New Roman" pitchFamily="18" charset="0"/>
        </a:defRPr>
      </a:lvl2pPr>
      <a:lvl3pPr algn="ctr" rtl="1" fontAlgn="base">
        <a:spcBef>
          <a:spcPct val="0"/>
        </a:spcBef>
        <a:spcAft>
          <a:spcPct val="0"/>
        </a:spcAft>
        <a:defRPr sz="4400">
          <a:solidFill>
            <a:schemeClr val="tx1"/>
          </a:solidFill>
          <a:latin typeface="Calibri" pitchFamily="34" charset="0"/>
          <a:cs typeface="Times New Roman" pitchFamily="18" charset="0"/>
        </a:defRPr>
      </a:lvl3pPr>
      <a:lvl4pPr algn="ctr" rtl="1" fontAlgn="base">
        <a:spcBef>
          <a:spcPct val="0"/>
        </a:spcBef>
        <a:spcAft>
          <a:spcPct val="0"/>
        </a:spcAft>
        <a:defRPr sz="4400">
          <a:solidFill>
            <a:schemeClr val="tx1"/>
          </a:solidFill>
          <a:latin typeface="Calibri" pitchFamily="34" charset="0"/>
          <a:cs typeface="Times New Roman" pitchFamily="18" charset="0"/>
        </a:defRPr>
      </a:lvl4pPr>
      <a:lvl5pPr algn="ctr" rtl="1" fontAlgn="base">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4375" y="3000375"/>
            <a:ext cx="7772400" cy="1470025"/>
          </a:xfrm>
        </p:spPr>
        <p:txBody>
          <a:bodyPr rtlCol="1">
            <a:normAutofit/>
          </a:bodyPr>
          <a:lstStyle/>
          <a:p>
            <a:pPr rtl="0" fontAlgn="auto">
              <a:spcAft>
                <a:spcPts val="0"/>
              </a:spcAft>
              <a:defRPr/>
            </a:pPr>
            <a:r>
              <a:rPr lang="en-US" sz="7200" b="1" dirty="0" smtClean="0">
                <a:solidFill>
                  <a:schemeClr val="accent6">
                    <a:lumMod val="50000"/>
                  </a:schemeClr>
                </a:solidFill>
                <a:latin typeface="+mn-lt"/>
                <a:cs typeface="+mn-cs"/>
              </a:rPr>
              <a:t>ENCEPHALITIS </a:t>
            </a:r>
            <a:endParaRPr lang="ar-SA" b="1" dirty="0">
              <a:solidFill>
                <a:schemeClr val="accent6">
                  <a:lumMod val="50000"/>
                </a:schemeClr>
              </a:solidFill>
              <a:latin typeface="+mn-lt"/>
              <a:cs typeface="+mn-cs"/>
            </a:endParaRPr>
          </a:p>
        </p:txBody>
      </p:sp>
      <p:sp>
        <p:nvSpPr>
          <p:cNvPr id="3" name="Subtitle 2"/>
          <p:cNvSpPr>
            <a:spLocks noGrp="1"/>
          </p:cNvSpPr>
          <p:nvPr>
            <p:ph type="subTitle" idx="1"/>
          </p:nvPr>
        </p:nvSpPr>
        <p:spPr>
          <a:xfrm>
            <a:off x="571500" y="4643438"/>
            <a:ext cx="8143875" cy="1757362"/>
          </a:xfrm>
        </p:spPr>
        <p:txBody>
          <a:bodyPr rtlCol="1">
            <a:normAutofit fontScale="85000" lnSpcReduction="20000"/>
          </a:bodyPr>
          <a:lstStyle/>
          <a:p>
            <a:pPr algn="l" rtl="0" fontAlgn="auto">
              <a:spcAft>
                <a:spcPts val="0"/>
              </a:spcAft>
              <a:buFont typeface="Arial" pitchFamily="34" charset="0"/>
              <a:buNone/>
              <a:defRPr/>
            </a:pPr>
            <a:r>
              <a:rPr lang="en-US" dirty="0" smtClean="0">
                <a:solidFill>
                  <a:schemeClr val="accent6">
                    <a:lumMod val="75000"/>
                  </a:schemeClr>
                </a:solidFill>
              </a:rPr>
              <a:t>Presented by :</a:t>
            </a:r>
          </a:p>
          <a:p>
            <a:pPr algn="l" rtl="0" fontAlgn="auto">
              <a:spcAft>
                <a:spcPts val="0"/>
              </a:spcAft>
              <a:buFont typeface="Arial" pitchFamily="34" charset="0"/>
              <a:buNone/>
              <a:defRPr/>
            </a:pPr>
            <a:r>
              <a:rPr lang="en-US" dirty="0" smtClean="0">
                <a:solidFill>
                  <a:schemeClr val="bg1"/>
                </a:solidFill>
              </a:rPr>
              <a:t>51: </a:t>
            </a:r>
            <a:r>
              <a:rPr lang="en-US" dirty="0" err="1" smtClean="0">
                <a:solidFill>
                  <a:schemeClr val="bg1"/>
                </a:solidFill>
              </a:rPr>
              <a:t>Abdulaziz</a:t>
            </a:r>
            <a:r>
              <a:rPr lang="en-US" dirty="0" smtClean="0">
                <a:solidFill>
                  <a:schemeClr val="bg1"/>
                </a:solidFill>
              </a:rPr>
              <a:t> Al-</a:t>
            </a:r>
            <a:r>
              <a:rPr lang="en-US" dirty="0" err="1" smtClean="0">
                <a:solidFill>
                  <a:schemeClr val="bg1"/>
                </a:solidFill>
              </a:rPr>
              <a:t>Qahtani</a:t>
            </a:r>
            <a:endParaRPr lang="en-US" dirty="0" smtClean="0">
              <a:solidFill>
                <a:schemeClr val="bg1"/>
              </a:solidFill>
            </a:endParaRPr>
          </a:p>
          <a:p>
            <a:pPr algn="l" rtl="0" fontAlgn="auto">
              <a:spcAft>
                <a:spcPts val="0"/>
              </a:spcAft>
              <a:buFont typeface="Arial" pitchFamily="34" charset="0"/>
              <a:buNone/>
              <a:defRPr/>
            </a:pPr>
            <a:r>
              <a:rPr lang="en-US" dirty="0" smtClean="0">
                <a:solidFill>
                  <a:schemeClr val="bg1"/>
                </a:solidFill>
              </a:rPr>
              <a:t>52: </a:t>
            </a:r>
            <a:r>
              <a:rPr lang="en-US" dirty="0" err="1" smtClean="0">
                <a:solidFill>
                  <a:schemeClr val="bg1"/>
                </a:solidFill>
              </a:rPr>
              <a:t>Abdulhai</a:t>
            </a:r>
            <a:r>
              <a:rPr lang="en-US" dirty="0" smtClean="0">
                <a:solidFill>
                  <a:schemeClr val="bg1"/>
                </a:solidFill>
              </a:rPr>
              <a:t> Al-</a:t>
            </a:r>
            <a:r>
              <a:rPr lang="en-US" dirty="0" err="1" smtClean="0">
                <a:solidFill>
                  <a:schemeClr val="bg1"/>
                </a:solidFill>
              </a:rPr>
              <a:t>Amri</a:t>
            </a:r>
            <a:endParaRPr lang="en-US" dirty="0" smtClean="0">
              <a:solidFill>
                <a:schemeClr val="bg1"/>
              </a:solidFill>
            </a:endParaRPr>
          </a:p>
          <a:p>
            <a:pPr algn="l" rtl="0" fontAlgn="auto">
              <a:spcAft>
                <a:spcPts val="0"/>
              </a:spcAft>
              <a:buFont typeface="Arial" pitchFamily="34" charset="0"/>
              <a:buNone/>
              <a:defRPr/>
            </a:pPr>
            <a:r>
              <a:rPr lang="en-US" dirty="0" smtClean="0">
                <a:solidFill>
                  <a:schemeClr val="bg1"/>
                </a:solidFill>
              </a:rPr>
              <a:t>53: </a:t>
            </a:r>
            <a:r>
              <a:rPr lang="en-US" dirty="0" err="1" smtClean="0">
                <a:solidFill>
                  <a:schemeClr val="bg1"/>
                </a:solidFill>
              </a:rPr>
              <a:t>Abdulelah</a:t>
            </a:r>
            <a:r>
              <a:rPr lang="en-US" dirty="0" smtClean="0">
                <a:solidFill>
                  <a:schemeClr val="bg1"/>
                </a:solidFill>
              </a:rPr>
              <a:t> Al-</a:t>
            </a:r>
            <a:r>
              <a:rPr lang="en-US" dirty="0" err="1" smtClean="0">
                <a:solidFill>
                  <a:schemeClr val="bg1"/>
                </a:solidFill>
              </a:rPr>
              <a:t>Qarni</a:t>
            </a:r>
            <a:endParaRPr lang="en-US"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2530" name="Title 1"/>
          <p:cNvSpPr>
            <a:spLocks noGrp="1"/>
          </p:cNvSpPr>
          <p:nvPr>
            <p:ph type="title"/>
          </p:nvPr>
        </p:nvSpPr>
        <p:spPr>
          <a:xfrm>
            <a:off x="2428875" y="357188"/>
            <a:ext cx="6715125" cy="1143000"/>
          </a:xfrm>
        </p:spPr>
        <p:txBody>
          <a:bodyPr/>
          <a:lstStyle/>
          <a:p>
            <a:pPr algn="l" rtl="0"/>
            <a:r>
              <a:rPr lang="en-US" sz="6600" b="1" smtClean="0">
                <a:cs typeface="Times New Roman" pitchFamily="18" charset="0"/>
              </a:rPr>
              <a:t>ADEM</a:t>
            </a:r>
            <a:endParaRPr lang="ar-SA" sz="7200" smtClean="0">
              <a:solidFill>
                <a:schemeClr val="bg1"/>
              </a:solidFill>
            </a:endParaRPr>
          </a:p>
        </p:txBody>
      </p:sp>
      <p:sp>
        <p:nvSpPr>
          <p:cNvPr id="3" name="Content Placeholder 2"/>
          <p:cNvSpPr>
            <a:spLocks noGrp="1"/>
          </p:cNvSpPr>
          <p:nvPr>
            <p:ph idx="1"/>
          </p:nvPr>
        </p:nvSpPr>
        <p:spPr>
          <a:xfrm>
            <a:off x="285750" y="2214563"/>
            <a:ext cx="8715375" cy="4286250"/>
          </a:xfrm>
        </p:spPr>
        <p:txBody>
          <a:bodyPr rtlCol="1">
            <a:normAutofit/>
          </a:bodyPr>
          <a:lstStyle/>
          <a:p>
            <a:pPr algn="l" rtl="0" fontAlgn="auto">
              <a:spcAft>
                <a:spcPts val="0"/>
              </a:spcAft>
              <a:buFont typeface="Arial" pitchFamily="34" charset="0"/>
              <a:buNone/>
              <a:defRPr/>
            </a:pPr>
            <a:r>
              <a:rPr lang="en-US" b="1" dirty="0" smtClean="0">
                <a:solidFill>
                  <a:schemeClr val="accent5">
                    <a:lumMod val="75000"/>
                  </a:schemeClr>
                </a:solidFill>
              </a:rPr>
              <a:t>Acute disseminated encephalomyelitis (ADEM) :</a:t>
            </a:r>
          </a:p>
          <a:p>
            <a:pPr algn="l" rtl="0" fontAlgn="auto">
              <a:spcAft>
                <a:spcPts val="0"/>
              </a:spcAft>
              <a:buFont typeface="Arial" pitchFamily="34" charset="0"/>
              <a:buNone/>
              <a:defRPr/>
            </a:pPr>
            <a:r>
              <a:rPr lang="en-US" dirty="0" smtClean="0"/>
              <a:t>Is the abrupt development of multiple </a:t>
            </a:r>
            <a:r>
              <a:rPr lang="en-US" dirty="0" smtClean="0">
                <a:solidFill>
                  <a:schemeClr val="accent1">
                    <a:lumMod val="75000"/>
                  </a:schemeClr>
                </a:solidFill>
              </a:rPr>
              <a:t>neurologic signs </a:t>
            </a:r>
            <a:r>
              <a:rPr lang="en-US" dirty="0" smtClean="0"/>
              <a:t>related to an </a:t>
            </a:r>
            <a:r>
              <a:rPr lang="en-US" dirty="0" smtClean="0">
                <a:solidFill>
                  <a:schemeClr val="accent1">
                    <a:lumMod val="75000"/>
                  </a:schemeClr>
                </a:solidFill>
              </a:rPr>
              <a:t>inflammatory</a:t>
            </a:r>
            <a:r>
              <a:rPr lang="en-US" dirty="0" smtClean="0"/>
              <a:t> , </a:t>
            </a:r>
            <a:r>
              <a:rPr lang="en-US" dirty="0" err="1" smtClean="0">
                <a:solidFill>
                  <a:schemeClr val="accent1">
                    <a:lumMod val="75000"/>
                  </a:schemeClr>
                </a:solidFill>
              </a:rPr>
              <a:t>demyelinating</a:t>
            </a:r>
            <a:r>
              <a:rPr lang="en-US" dirty="0" smtClean="0"/>
              <a:t> disorder of the brain and spinal cord .</a:t>
            </a:r>
          </a:p>
          <a:p>
            <a:pPr algn="l" rtl="0" fontAlgn="auto">
              <a:spcAft>
                <a:spcPts val="0"/>
              </a:spcAft>
              <a:buFont typeface="Arial" pitchFamily="34" charset="0"/>
              <a:buNone/>
              <a:defRPr/>
            </a:pPr>
            <a:r>
              <a:rPr lang="en-US" dirty="0" smtClean="0"/>
              <a:t>ADEM follows childhood </a:t>
            </a:r>
            <a:r>
              <a:rPr lang="en-US" dirty="0" smtClean="0">
                <a:solidFill>
                  <a:schemeClr val="accent1">
                    <a:lumMod val="75000"/>
                  </a:schemeClr>
                </a:solidFill>
              </a:rPr>
              <a:t>viral infections </a:t>
            </a:r>
            <a:r>
              <a:rPr lang="en-US" dirty="0" smtClean="0"/>
              <a:t>such as measles and chickenpox or vaccinations and resembles multiple sclerosis clinically .</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3" descr="brain_food.jpg"/>
          <p:cNvPicPr>
            <a:picLocks noChangeAspect="1"/>
          </p:cNvPicPr>
          <p:nvPr/>
        </p:nvPicPr>
        <p:blipFill>
          <a:blip r:embed="rId3"/>
          <a:srcRect/>
          <a:stretch>
            <a:fillRect/>
          </a:stretch>
        </p:blipFill>
        <p:spPr bwMode="auto">
          <a:xfrm>
            <a:off x="0" y="0"/>
            <a:ext cx="9144000" cy="7132638"/>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4578" name="Title 1"/>
          <p:cNvSpPr>
            <a:spLocks noGrp="1"/>
          </p:cNvSpPr>
          <p:nvPr>
            <p:ph type="title"/>
          </p:nvPr>
        </p:nvSpPr>
        <p:spPr>
          <a:xfrm>
            <a:off x="2428875" y="357188"/>
            <a:ext cx="6715125" cy="1143000"/>
          </a:xfrm>
        </p:spPr>
        <p:txBody>
          <a:bodyPr/>
          <a:lstStyle/>
          <a:p>
            <a:pPr algn="l" rtl="0"/>
            <a:r>
              <a:rPr lang="en-US" sz="6600" b="1" smtClean="0">
                <a:cs typeface="Times New Roman" pitchFamily="18" charset="0"/>
              </a:rPr>
              <a:t>Investigations</a:t>
            </a:r>
            <a:endParaRPr lang="ar-SA" sz="7200" smtClean="0">
              <a:solidFill>
                <a:schemeClr val="bg1"/>
              </a:solidFill>
            </a:endParaRPr>
          </a:p>
        </p:txBody>
      </p:sp>
      <p:sp>
        <p:nvSpPr>
          <p:cNvPr id="3" name="Content Placeholder 2"/>
          <p:cNvSpPr>
            <a:spLocks noGrp="1"/>
          </p:cNvSpPr>
          <p:nvPr>
            <p:ph idx="1"/>
          </p:nvPr>
        </p:nvSpPr>
        <p:spPr>
          <a:xfrm>
            <a:off x="285750" y="2286000"/>
            <a:ext cx="8572500" cy="4214813"/>
          </a:xfrm>
        </p:spPr>
        <p:txBody>
          <a:bodyPr>
            <a:normAutofit/>
          </a:bodyPr>
          <a:lstStyle/>
          <a:p>
            <a:pPr algn="l" rtl="0">
              <a:lnSpc>
                <a:spcPct val="80000"/>
              </a:lnSpc>
              <a:buFont typeface="Arial" charset="0"/>
              <a:buNone/>
            </a:pPr>
            <a:r>
              <a:rPr lang="en-US" sz="3000" b="1" smtClean="0">
                <a:solidFill>
                  <a:srgbClr val="00449E"/>
                </a:solidFill>
                <a:cs typeface="Arial" charset="0"/>
              </a:rPr>
              <a:t>lumbar puncture (L.P)</a:t>
            </a:r>
          </a:p>
          <a:p>
            <a:pPr algn="l" rtl="0">
              <a:lnSpc>
                <a:spcPct val="80000"/>
              </a:lnSpc>
              <a:buFont typeface="Arial" charset="0"/>
              <a:buNone/>
            </a:pPr>
            <a:r>
              <a:rPr lang="en-US" sz="3000" smtClean="0">
                <a:cs typeface="Arial" charset="0"/>
              </a:rPr>
              <a:t>procedure usually reveals </a:t>
            </a:r>
            <a:r>
              <a:rPr lang="en-US" sz="3000" smtClean="0">
                <a:solidFill>
                  <a:srgbClr val="E90062"/>
                </a:solidFill>
                <a:cs typeface="Arial" charset="0"/>
              </a:rPr>
              <a:t>increased amounts of protein</a:t>
            </a:r>
            <a:r>
              <a:rPr lang="en-US" sz="3000" smtClean="0">
                <a:cs typeface="Arial" charset="0"/>
              </a:rPr>
              <a:t> and </a:t>
            </a:r>
            <a:r>
              <a:rPr lang="en-US" sz="3000" smtClean="0">
                <a:solidFill>
                  <a:srgbClr val="E90062"/>
                </a:solidFill>
                <a:cs typeface="Arial" charset="0"/>
              </a:rPr>
              <a:t>white blood cells </a:t>
            </a:r>
            <a:r>
              <a:rPr lang="en-US" sz="3000" smtClean="0">
                <a:cs typeface="Arial" charset="0"/>
              </a:rPr>
              <a:t>(mainly lymphocytes)</a:t>
            </a:r>
            <a:r>
              <a:rPr lang="en-US" sz="3000" smtClean="0">
                <a:solidFill>
                  <a:srgbClr val="E90062"/>
                </a:solidFill>
                <a:cs typeface="Arial" charset="0"/>
              </a:rPr>
              <a:t> </a:t>
            </a:r>
            <a:r>
              <a:rPr lang="en-US" sz="3000" smtClean="0">
                <a:cs typeface="Arial" charset="0"/>
              </a:rPr>
              <a:t>with </a:t>
            </a:r>
            <a:r>
              <a:rPr lang="en-US" sz="3000" u="sng" smtClean="0">
                <a:solidFill>
                  <a:srgbClr val="E90062"/>
                </a:solidFill>
                <a:cs typeface="Arial" charset="0"/>
              </a:rPr>
              <a:t>normal</a:t>
            </a:r>
            <a:r>
              <a:rPr lang="en-US" sz="3000" smtClean="0">
                <a:solidFill>
                  <a:srgbClr val="E90062"/>
                </a:solidFill>
                <a:cs typeface="Arial" charset="0"/>
              </a:rPr>
              <a:t> glucose levels </a:t>
            </a:r>
            <a:r>
              <a:rPr lang="en-US" sz="3000" smtClean="0">
                <a:cs typeface="Arial" charset="0"/>
              </a:rPr>
              <a:t>(but it will decrease with </a:t>
            </a:r>
            <a:r>
              <a:rPr lang="en-US" sz="3000" u="sng" smtClean="0">
                <a:solidFill>
                  <a:srgbClr val="FF0000"/>
                </a:solidFill>
                <a:cs typeface="Arial" charset="0"/>
              </a:rPr>
              <a:t>Mumps</a:t>
            </a:r>
            <a:r>
              <a:rPr lang="en-US" sz="3000" smtClean="0">
                <a:cs typeface="Arial" charset="0"/>
              </a:rPr>
              <a:t> and </a:t>
            </a:r>
            <a:r>
              <a:rPr lang="en-US" sz="3000" u="sng" smtClean="0">
                <a:solidFill>
                  <a:srgbClr val="FF0000"/>
                </a:solidFill>
                <a:cs typeface="Arial" charset="0"/>
              </a:rPr>
              <a:t>Herpes infection</a:t>
            </a:r>
            <a:r>
              <a:rPr lang="en-US" sz="3000" smtClean="0">
                <a:cs typeface="Arial" charset="0"/>
              </a:rPr>
              <a:t>)</a:t>
            </a:r>
            <a:r>
              <a:rPr lang="en-US" sz="3000" smtClean="0">
                <a:solidFill>
                  <a:srgbClr val="E90062"/>
                </a:solidFill>
                <a:cs typeface="Arial" charset="0"/>
              </a:rPr>
              <a:t> </a:t>
            </a:r>
            <a:r>
              <a:rPr lang="en-US" sz="3000" smtClean="0">
                <a:cs typeface="Arial" charset="0"/>
              </a:rPr>
              <a:t>, though in a significant percentage of patients , the cerebrospinal fluid may be normal.</a:t>
            </a:r>
          </a:p>
          <a:p>
            <a:pPr algn="l" rtl="0">
              <a:lnSpc>
                <a:spcPct val="80000"/>
              </a:lnSpc>
              <a:buFont typeface="Arial" charset="0"/>
              <a:buNone/>
            </a:pPr>
            <a:r>
              <a:rPr lang="en-US" sz="3000" b="1" smtClean="0">
                <a:solidFill>
                  <a:srgbClr val="00449E"/>
                </a:solidFill>
                <a:cs typeface="Arial" charset="0"/>
              </a:rPr>
              <a:t>EEG</a:t>
            </a:r>
          </a:p>
          <a:p>
            <a:pPr algn="l" rtl="0">
              <a:lnSpc>
                <a:spcPct val="80000"/>
              </a:lnSpc>
              <a:buFont typeface="Arial" charset="0"/>
              <a:buNone/>
            </a:pPr>
            <a:r>
              <a:rPr lang="en-US" sz="3000" smtClean="0">
                <a:cs typeface="Arial" charset="0"/>
              </a:rPr>
              <a:t>Is the </a:t>
            </a:r>
            <a:r>
              <a:rPr lang="en-US" sz="3000" smtClean="0">
                <a:solidFill>
                  <a:srgbClr val="E90062"/>
                </a:solidFill>
                <a:cs typeface="Arial" charset="0"/>
              </a:rPr>
              <a:t>definitive</a:t>
            </a:r>
            <a:r>
              <a:rPr lang="en-US" sz="3000" smtClean="0">
                <a:solidFill>
                  <a:schemeClr val="accent1"/>
                </a:solidFill>
                <a:cs typeface="Arial" charset="0"/>
              </a:rPr>
              <a:t> </a:t>
            </a:r>
            <a:r>
              <a:rPr lang="en-US" sz="3000" smtClean="0">
                <a:solidFill>
                  <a:srgbClr val="E90062"/>
                </a:solidFill>
                <a:cs typeface="Arial" charset="0"/>
              </a:rPr>
              <a:t>test</a:t>
            </a:r>
            <a:r>
              <a:rPr lang="en-US" sz="3000" smtClean="0">
                <a:solidFill>
                  <a:schemeClr val="accent1"/>
                </a:solidFill>
                <a:cs typeface="Arial" charset="0"/>
              </a:rPr>
              <a:t> </a:t>
            </a:r>
            <a:r>
              <a:rPr lang="en-US" sz="3000" smtClean="0">
                <a:cs typeface="Arial" charset="0"/>
              </a:rPr>
              <a:t>and shows diffuse slow wave activity, although focal changes may be present in one or both of the temporal lobes.</a:t>
            </a:r>
          </a:p>
          <a:p>
            <a:pPr algn="l" rtl="0">
              <a:lnSpc>
                <a:spcPct val="80000"/>
              </a:lnSpc>
              <a:buFont typeface="Arial" charset="0"/>
              <a:buNone/>
            </a:pPr>
            <a:endParaRPr lang="ar-SA" sz="3000" smtClean="0">
              <a:solidFill>
                <a:srgbClr val="001A4F"/>
              </a:solidFill>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5602" name="Title 1"/>
          <p:cNvSpPr>
            <a:spLocks noGrp="1"/>
          </p:cNvSpPr>
          <p:nvPr>
            <p:ph type="title"/>
          </p:nvPr>
        </p:nvSpPr>
        <p:spPr>
          <a:xfrm>
            <a:off x="2571750" y="142875"/>
            <a:ext cx="6357938" cy="1000125"/>
          </a:xfrm>
        </p:spPr>
        <p:txBody>
          <a:bodyPr/>
          <a:lstStyle/>
          <a:p>
            <a:pPr rtl="0"/>
            <a:r>
              <a:rPr lang="en-US" sz="5400" smtClean="0">
                <a:solidFill>
                  <a:schemeClr val="accent1"/>
                </a:solidFill>
                <a:cs typeface="Times New Roman" pitchFamily="18" charset="0"/>
              </a:rPr>
              <a:t>Investigations</a:t>
            </a:r>
          </a:p>
        </p:txBody>
      </p:sp>
      <p:sp>
        <p:nvSpPr>
          <p:cNvPr id="3" name="Content Placeholder 2"/>
          <p:cNvSpPr>
            <a:spLocks noGrp="1"/>
          </p:cNvSpPr>
          <p:nvPr>
            <p:ph idx="1"/>
          </p:nvPr>
        </p:nvSpPr>
        <p:spPr>
          <a:xfrm>
            <a:off x="2571750" y="1214438"/>
            <a:ext cx="6357938" cy="4972050"/>
          </a:xfrm>
        </p:spPr>
        <p:txBody>
          <a:bodyPr>
            <a:normAutofit/>
          </a:bodyPr>
          <a:lstStyle/>
          <a:p>
            <a:pPr algn="l" rtl="0">
              <a:lnSpc>
                <a:spcPct val="80000"/>
              </a:lnSpc>
              <a:buFont typeface="Arial" charset="0"/>
              <a:buNone/>
            </a:pPr>
            <a:r>
              <a:rPr lang="en-US" sz="2500" b="1" smtClean="0">
                <a:solidFill>
                  <a:srgbClr val="00449E"/>
                </a:solidFill>
                <a:cs typeface="Arial" charset="0"/>
              </a:rPr>
              <a:t>Neuroimaging studies ( CT , MRI ) </a:t>
            </a:r>
          </a:p>
          <a:p>
            <a:pPr algn="l" rtl="0">
              <a:lnSpc>
                <a:spcPct val="80000"/>
              </a:lnSpc>
              <a:buFont typeface="Arial" charset="0"/>
              <a:buNone/>
            </a:pPr>
            <a:r>
              <a:rPr lang="en-US" sz="2500" smtClean="0">
                <a:cs typeface="Arial" charset="0"/>
              </a:rPr>
              <a:t> may be normal or may show diffuse </a:t>
            </a:r>
            <a:r>
              <a:rPr lang="en-US" sz="2500" smtClean="0">
                <a:solidFill>
                  <a:srgbClr val="E90062"/>
                </a:solidFill>
                <a:cs typeface="Arial" charset="0"/>
              </a:rPr>
              <a:t>cerebral swelling</a:t>
            </a:r>
            <a:r>
              <a:rPr lang="en-US" sz="2500" smtClean="0">
                <a:cs typeface="Arial" charset="0"/>
              </a:rPr>
              <a:t> of the parenchyma or focal abnormalities (i.e.  you will see (on MRI) lesion in the temporal lobe).</a:t>
            </a:r>
          </a:p>
          <a:p>
            <a:pPr algn="l" rtl="0">
              <a:lnSpc>
                <a:spcPct val="80000"/>
              </a:lnSpc>
              <a:buFont typeface="Arial" charset="0"/>
              <a:buNone/>
            </a:pPr>
            <a:endParaRPr lang="en-US" sz="2500" smtClean="0">
              <a:cs typeface="Arial" charset="0"/>
            </a:endParaRPr>
          </a:p>
          <a:p>
            <a:pPr algn="l" rtl="0">
              <a:lnSpc>
                <a:spcPct val="80000"/>
              </a:lnSpc>
              <a:buFont typeface="Arial" charset="0"/>
              <a:buNone/>
            </a:pPr>
            <a:r>
              <a:rPr lang="en-US" sz="2500" b="1" smtClean="0">
                <a:solidFill>
                  <a:srgbClr val="00449E"/>
                </a:solidFill>
                <a:cs typeface="Arial" charset="0"/>
              </a:rPr>
              <a:t>SEROLOGY</a:t>
            </a:r>
          </a:p>
          <a:p>
            <a:pPr algn="l" rtl="0">
              <a:lnSpc>
                <a:spcPct val="80000"/>
              </a:lnSpc>
              <a:buFont typeface="Arial" charset="0"/>
              <a:buNone/>
            </a:pPr>
            <a:r>
              <a:rPr lang="en-US" sz="2500" smtClean="0">
                <a:cs typeface="Arial" charset="0"/>
              </a:rPr>
              <a:t>By detection of antibodies in the cerebrospinal fluid against a specific </a:t>
            </a:r>
            <a:r>
              <a:rPr lang="en-US" sz="2500" smtClean="0">
                <a:solidFill>
                  <a:srgbClr val="E90062"/>
                </a:solidFill>
                <a:cs typeface="Arial" charset="0"/>
              </a:rPr>
              <a:t>viral agent </a:t>
            </a:r>
            <a:r>
              <a:rPr lang="en-US" sz="2500" smtClean="0">
                <a:cs typeface="Arial" charset="0"/>
              </a:rPr>
              <a:t>.</a:t>
            </a:r>
          </a:p>
          <a:p>
            <a:pPr algn="l" rtl="0">
              <a:lnSpc>
                <a:spcPct val="80000"/>
              </a:lnSpc>
              <a:buFont typeface="Arial" charset="0"/>
              <a:buNone/>
            </a:pPr>
            <a:r>
              <a:rPr lang="en-US" sz="2500" smtClean="0">
                <a:cs typeface="Arial" charset="0"/>
              </a:rPr>
              <a:t> </a:t>
            </a:r>
          </a:p>
          <a:p>
            <a:pPr algn="l" rtl="0">
              <a:lnSpc>
                <a:spcPct val="80000"/>
              </a:lnSpc>
              <a:buFont typeface="Arial" charset="0"/>
              <a:buNone/>
            </a:pPr>
            <a:r>
              <a:rPr lang="en-US" sz="2500" b="1" smtClean="0">
                <a:solidFill>
                  <a:srgbClr val="00449E"/>
                </a:solidFill>
                <a:cs typeface="Arial" charset="0"/>
              </a:rPr>
              <a:t>PCR </a:t>
            </a:r>
            <a:r>
              <a:rPr lang="en-US" sz="1900" b="1" u="sng" smtClean="0">
                <a:solidFill>
                  <a:srgbClr val="00449E"/>
                </a:solidFill>
                <a:cs typeface="Arial" charset="0"/>
              </a:rPr>
              <a:t>(it is the best choice when you suspect herpes simplex infection)</a:t>
            </a:r>
          </a:p>
          <a:p>
            <a:pPr algn="l" rtl="0">
              <a:lnSpc>
                <a:spcPct val="80000"/>
              </a:lnSpc>
              <a:buFont typeface="Arial" charset="0"/>
              <a:buNone/>
            </a:pPr>
            <a:r>
              <a:rPr lang="en-US" sz="2500" smtClean="0">
                <a:cs typeface="Arial" charset="0"/>
              </a:rPr>
              <a:t> </a:t>
            </a:r>
          </a:p>
          <a:p>
            <a:pPr algn="l" rtl="0">
              <a:lnSpc>
                <a:spcPct val="80000"/>
              </a:lnSpc>
              <a:buFont typeface="Arial" charset="0"/>
              <a:buNone/>
            </a:pPr>
            <a:r>
              <a:rPr lang="en-US" sz="2500" b="1" smtClean="0">
                <a:solidFill>
                  <a:srgbClr val="00449E"/>
                </a:solidFill>
                <a:cs typeface="Arial" charset="0"/>
              </a:rPr>
              <a:t>BRAIN BIOBSY </a:t>
            </a:r>
          </a:p>
          <a:p>
            <a:pPr algn="l" rtl="0">
              <a:lnSpc>
                <a:spcPct val="80000"/>
              </a:lnSpc>
              <a:buFont typeface="Arial" charset="0"/>
              <a:buNone/>
            </a:pPr>
            <a:r>
              <a:rPr lang="en-US" sz="2500" smtClean="0">
                <a:cs typeface="Arial" charset="0"/>
              </a:rPr>
              <a:t>Rare .</a:t>
            </a:r>
          </a:p>
        </p:txBody>
      </p:sp>
      <p:pic>
        <p:nvPicPr>
          <p:cNvPr id="4" name="Picture 3" descr="230px-Hsv_encephalitis.jpg"/>
          <p:cNvPicPr>
            <a:picLocks noChangeAspect="1"/>
          </p:cNvPicPr>
          <p:nvPr/>
        </p:nvPicPr>
        <p:blipFill>
          <a:blip r:embed="rId4"/>
          <a:stretch>
            <a:fillRect/>
          </a:stretch>
        </p:blipFill>
        <p:spPr>
          <a:xfrm rot="494443">
            <a:off x="167386" y="4008548"/>
            <a:ext cx="2285984" cy="250030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6626" name="Title 1"/>
          <p:cNvSpPr>
            <a:spLocks noGrp="1"/>
          </p:cNvSpPr>
          <p:nvPr>
            <p:ph type="title"/>
          </p:nvPr>
        </p:nvSpPr>
        <p:spPr>
          <a:xfrm>
            <a:off x="2428875" y="357188"/>
            <a:ext cx="6715125" cy="1143000"/>
          </a:xfrm>
        </p:spPr>
        <p:txBody>
          <a:bodyPr/>
          <a:lstStyle/>
          <a:p>
            <a:pPr algn="l" rtl="0"/>
            <a:r>
              <a:rPr lang="en-US" sz="6600" b="1" smtClean="0">
                <a:cs typeface="Times New Roman" pitchFamily="18" charset="0"/>
              </a:rPr>
              <a:t>Treatment</a:t>
            </a:r>
            <a:endParaRPr lang="ar-SA" sz="7200" smtClean="0">
              <a:solidFill>
                <a:schemeClr val="bg1"/>
              </a:solidFill>
            </a:endParaRPr>
          </a:p>
        </p:txBody>
      </p:sp>
      <p:sp>
        <p:nvSpPr>
          <p:cNvPr id="26627" name="Content Placeholder 2"/>
          <p:cNvSpPr>
            <a:spLocks noGrp="1"/>
          </p:cNvSpPr>
          <p:nvPr>
            <p:ph idx="1"/>
          </p:nvPr>
        </p:nvSpPr>
        <p:spPr>
          <a:xfrm>
            <a:off x="285750" y="2286000"/>
            <a:ext cx="8572500" cy="4214813"/>
          </a:xfrm>
        </p:spPr>
        <p:txBody>
          <a:bodyPr/>
          <a:lstStyle/>
          <a:p>
            <a:pPr algn="l" rtl="0">
              <a:buFont typeface="Wingdings" pitchFamily="2" charset="2"/>
              <a:buChar char="v"/>
            </a:pPr>
            <a:r>
              <a:rPr lang="en-US" smtClean="0">
                <a:cs typeface="Arial" charset="0"/>
              </a:rPr>
              <a:t>No specific therapy for viral encephalitis </a:t>
            </a:r>
            <a:r>
              <a:rPr lang="en-US" smtClean="0">
                <a:solidFill>
                  <a:srgbClr val="0070C0"/>
                </a:solidFill>
                <a:cs typeface="Arial" charset="0"/>
              </a:rPr>
              <a:t>(with exception of HSV , HIV , varicella zoster and cytomegalovirus) .</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7650" name="Title 1"/>
          <p:cNvSpPr>
            <a:spLocks noGrp="1"/>
          </p:cNvSpPr>
          <p:nvPr>
            <p:ph type="title"/>
          </p:nvPr>
        </p:nvSpPr>
        <p:spPr>
          <a:xfrm>
            <a:off x="2571750" y="142875"/>
            <a:ext cx="6357938" cy="1000125"/>
          </a:xfrm>
        </p:spPr>
        <p:txBody>
          <a:bodyPr/>
          <a:lstStyle/>
          <a:p>
            <a:pPr rtl="0"/>
            <a:r>
              <a:rPr lang="en-US" sz="5400" smtClean="0">
                <a:solidFill>
                  <a:schemeClr val="accent1"/>
                </a:solidFill>
                <a:cs typeface="Times New Roman" pitchFamily="18" charset="0"/>
              </a:rPr>
              <a:t>Treatment</a:t>
            </a:r>
          </a:p>
        </p:txBody>
      </p:sp>
      <p:sp>
        <p:nvSpPr>
          <p:cNvPr id="3" name="Content Placeholder 2"/>
          <p:cNvSpPr>
            <a:spLocks noGrp="1"/>
          </p:cNvSpPr>
          <p:nvPr>
            <p:ph idx="1"/>
          </p:nvPr>
        </p:nvSpPr>
        <p:spPr>
          <a:xfrm>
            <a:off x="2571750" y="1214438"/>
            <a:ext cx="6357938" cy="4972050"/>
          </a:xfrm>
        </p:spPr>
        <p:txBody>
          <a:bodyPr rtlCol="1">
            <a:normAutofit lnSpcReduction="10000"/>
          </a:bodyPr>
          <a:lstStyle/>
          <a:p>
            <a:pPr algn="l" rtl="0" fontAlgn="auto">
              <a:spcAft>
                <a:spcPts val="0"/>
              </a:spcAft>
              <a:buFont typeface="Wingdings" pitchFamily="2" charset="2"/>
              <a:buChar char="v"/>
              <a:defRPr/>
            </a:pPr>
            <a:r>
              <a:rPr lang="en-US" dirty="0" smtClean="0"/>
              <a:t>The management is supportive and frequently requires </a:t>
            </a:r>
            <a:r>
              <a:rPr lang="en-US" dirty="0" smtClean="0">
                <a:solidFill>
                  <a:srgbClr val="0070C0"/>
                </a:solidFill>
              </a:rPr>
              <a:t>ICU admission </a:t>
            </a:r>
            <a:r>
              <a:rPr lang="en-US" dirty="0" smtClean="0"/>
              <a:t>to facilitate aggressive therapy for seizures, timely detection of electrolyte abnormalities and, when necessary, air monitoring and protection or reduction of intracranial pressure and maintenance of adequate cerebral perfusion pressure . </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8674" name="Title 1"/>
          <p:cNvSpPr>
            <a:spLocks noGrp="1"/>
          </p:cNvSpPr>
          <p:nvPr>
            <p:ph type="title"/>
          </p:nvPr>
        </p:nvSpPr>
        <p:spPr>
          <a:xfrm>
            <a:off x="2571750" y="142875"/>
            <a:ext cx="6357938" cy="1000125"/>
          </a:xfrm>
        </p:spPr>
        <p:txBody>
          <a:bodyPr/>
          <a:lstStyle/>
          <a:p>
            <a:pPr rtl="0"/>
            <a:r>
              <a:rPr lang="en-US" sz="5400" smtClean="0">
                <a:solidFill>
                  <a:schemeClr val="accent1"/>
                </a:solidFill>
                <a:cs typeface="Times New Roman" pitchFamily="18" charset="0"/>
              </a:rPr>
              <a:t>Treatment</a:t>
            </a:r>
          </a:p>
        </p:txBody>
      </p:sp>
      <p:sp>
        <p:nvSpPr>
          <p:cNvPr id="28675" name="Content Placeholder 2"/>
          <p:cNvSpPr>
            <a:spLocks noGrp="1"/>
          </p:cNvSpPr>
          <p:nvPr>
            <p:ph idx="1"/>
          </p:nvPr>
        </p:nvSpPr>
        <p:spPr>
          <a:xfrm>
            <a:off x="2571750" y="1214438"/>
            <a:ext cx="6357938" cy="4972050"/>
          </a:xfrm>
        </p:spPr>
        <p:txBody>
          <a:bodyPr/>
          <a:lstStyle/>
          <a:p>
            <a:pPr algn="l" rtl="0">
              <a:buFont typeface="Wingdings" pitchFamily="2" charset="2"/>
              <a:buChar char="v"/>
            </a:pPr>
            <a:r>
              <a:rPr lang="en-US" smtClean="0">
                <a:cs typeface="Arial" charset="0"/>
              </a:rPr>
              <a:t> </a:t>
            </a:r>
            <a:r>
              <a:rPr lang="en-US" smtClean="0">
                <a:solidFill>
                  <a:srgbClr val="0070C0"/>
                </a:solidFill>
                <a:cs typeface="Arial" charset="0"/>
              </a:rPr>
              <a:t>Corticosteroids</a:t>
            </a:r>
            <a:r>
              <a:rPr lang="en-US" smtClean="0">
                <a:cs typeface="Arial" charset="0"/>
              </a:rPr>
              <a:t> are used to reduce brain swelling and inflammation.</a:t>
            </a:r>
          </a:p>
          <a:p>
            <a:pPr algn="l" rtl="0">
              <a:buFont typeface="Wingdings" pitchFamily="2" charset="2"/>
              <a:buChar char="v"/>
            </a:pPr>
            <a:r>
              <a:rPr lang="en-US" smtClean="0">
                <a:cs typeface="Arial" charset="0"/>
              </a:rPr>
              <a:t> </a:t>
            </a:r>
            <a:r>
              <a:rPr lang="en-US" smtClean="0">
                <a:solidFill>
                  <a:srgbClr val="0070C0"/>
                </a:solidFill>
                <a:cs typeface="Arial" charset="0"/>
              </a:rPr>
              <a:t>Sedatives</a:t>
            </a:r>
            <a:r>
              <a:rPr lang="en-US" smtClean="0">
                <a:cs typeface="Arial" charset="0"/>
              </a:rPr>
              <a:t> may be needed for irritability or restlessness.</a:t>
            </a:r>
          </a:p>
          <a:p>
            <a:pPr algn="l" rtl="0">
              <a:buFont typeface="Wingdings" pitchFamily="2" charset="2"/>
              <a:buChar char="v"/>
            </a:pPr>
            <a:r>
              <a:rPr lang="en-US" sz="2400" smtClean="0">
                <a:cs typeface="Arial" charset="0"/>
              </a:rPr>
              <a:t>When the diagnosis of HSE is suspected or has been established, </a:t>
            </a:r>
            <a:r>
              <a:rPr lang="en-US" sz="2400" smtClean="0">
                <a:solidFill>
                  <a:srgbClr val="0070C0"/>
                </a:solidFill>
                <a:cs typeface="Arial" charset="0"/>
              </a:rPr>
              <a:t>Acyclovir</a:t>
            </a:r>
            <a:r>
              <a:rPr lang="en-US" sz="2400" smtClean="0">
                <a:cs typeface="Arial" charset="0"/>
              </a:rPr>
              <a:t> is the treatment of choice (for 14 days).</a:t>
            </a:r>
          </a:p>
          <a:p>
            <a:pPr algn="l" rtl="0">
              <a:buFont typeface="Wingdings" pitchFamily="2" charset="2"/>
              <a:buChar char="v"/>
            </a:pPr>
            <a:r>
              <a:rPr lang="en-US" sz="2400" smtClean="0">
                <a:cs typeface="Arial" charset="0"/>
              </a:rPr>
              <a:t>(Also, you give the patient Abx along with the Acyclovir to treat meningitis when you suspect meningitis inf. )</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9698" name="Title 1"/>
          <p:cNvSpPr>
            <a:spLocks noGrp="1"/>
          </p:cNvSpPr>
          <p:nvPr>
            <p:ph type="title"/>
          </p:nvPr>
        </p:nvSpPr>
        <p:spPr>
          <a:xfrm>
            <a:off x="2428875" y="357188"/>
            <a:ext cx="6715125" cy="1143000"/>
          </a:xfrm>
        </p:spPr>
        <p:txBody>
          <a:bodyPr/>
          <a:lstStyle/>
          <a:p>
            <a:pPr algn="l" rtl="0"/>
            <a:r>
              <a:rPr lang="en-US" sz="6600" b="1" smtClean="0">
                <a:cs typeface="Times New Roman" pitchFamily="18" charset="0"/>
              </a:rPr>
              <a:t>Complications </a:t>
            </a:r>
            <a:endParaRPr lang="ar-SA" sz="7200" smtClean="0">
              <a:solidFill>
                <a:schemeClr val="bg1"/>
              </a:solidFill>
            </a:endParaRPr>
          </a:p>
        </p:txBody>
      </p:sp>
      <p:sp>
        <p:nvSpPr>
          <p:cNvPr id="29699" name="Content Placeholder 2"/>
          <p:cNvSpPr>
            <a:spLocks noGrp="1"/>
          </p:cNvSpPr>
          <p:nvPr>
            <p:ph idx="1"/>
          </p:nvPr>
        </p:nvSpPr>
        <p:spPr>
          <a:xfrm>
            <a:off x="285750" y="2286000"/>
            <a:ext cx="8572500" cy="4214813"/>
          </a:xfrm>
        </p:spPr>
        <p:txBody>
          <a:bodyPr/>
          <a:lstStyle/>
          <a:p>
            <a:pPr algn="l" rtl="0">
              <a:buFont typeface="Wingdings" pitchFamily="2" charset="2"/>
              <a:buChar char="v"/>
            </a:pPr>
            <a:r>
              <a:rPr lang="en-US" smtClean="0">
                <a:cs typeface="Arial" charset="0"/>
              </a:rPr>
              <a:t>Some people will make a </a:t>
            </a:r>
            <a:r>
              <a:rPr lang="en-US" smtClean="0">
                <a:solidFill>
                  <a:srgbClr val="0070C0"/>
                </a:solidFill>
                <a:cs typeface="Arial" charset="0"/>
              </a:rPr>
              <a:t>good recovery </a:t>
            </a:r>
            <a:r>
              <a:rPr lang="en-US" smtClean="0">
                <a:cs typeface="Arial" charset="0"/>
              </a:rPr>
              <a:t>after having encephalitis, particularly if they received a prompt diagnosis and treatment. However, in some cases, a person will develop one or more </a:t>
            </a:r>
            <a:r>
              <a:rPr lang="en-US" smtClean="0">
                <a:solidFill>
                  <a:srgbClr val="0070C0"/>
                </a:solidFill>
                <a:cs typeface="Arial" charset="0"/>
              </a:rPr>
              <a:t>long-term complications </a:t>
            </a:r>
            <a:r>
              <a:rPr lang="en-US" smtClean="0">
                <a:cs typeface="Arial" charset="0"/>
              </a:rPr>
              <a:t>due to the underlying injury to the brain.</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22" name="Title 1"/>
          <p:cNvSpPr>
            <a:spLocks noGrp="1"/>
          </p:cNvSpPr>
          <p:nvPr>
            <p:ph type="title"/>
          </p:nvPr>
        </p:nvSpPr>
        <p:spPr>
          <a:xfrm>
            <a:off x="2571750" y="142875"/>
            <a:ext cx="6357938" cy="1000125"/>
          </a:xfrm>
        </p:spPr>
        <p:txBody>
          <a:bodyPr/>
          <a:lstStyle/>
          <a:p>
            <a:pPr rtl="0"/>
            <a:r>
              <a:rPr lang="en-US" sz="5400" smtClean="0">
                <a:solidFill>
                  <a:schemeClr val="accent1"/>
                </a:solidFill>
                <a:cs typeface="Times New Roman" pitchFamily="18" charset="0"/>
              </a:rPr>
              <a:t>Complications</a:t>
            </a:r>
          </a:p>
        </p:txBody>
      </p:sp>
      <p:sp>
        <p:nvSpPr>
          <p:cNvPr id="3" name="Content Placeholder 2"/>
          <p:cNvSpPr>
            <a:spLocks noGrp="1"/>
          </p:cNvSpPr>
          <p:nvPr>
            <p:ph idx="1"/>
          </p:nvPr>
        </p:nvSpPr>
        <p:spPr>
          <a:xfrm>
            <a:off x="2571750" y="1214438"/>
            <a:ext cx="6357938" cy="4972050"/>
          </a:xfrm>
        </p:spPr>
        <p:txBody>
          <a:bodyPr>
            <a:normAutofit/>
          </a:bodyPr>
          <a:lstStyle/>
          <a:p>
            <a:pPr algn="l" rtl="0">
              <a:lnSpc>
                <a:spcPct val="80000"/>
              </a:lnSpc>
              <a:buFont typeface="Wingdings" pitchFamily="2" charset="2"/>
              <a:buChar char="v"/>
            </a:pPr>
            <a:r>
              <a:rPr lang="en-US" sz="2700" smtClean="0">
                <a:cs typeface="Arial" charset="0"/>
              </a:rPr>
              <a:t>Brain edema</a:t>
            </a:r>
          </a:p>
          <a:p>
            <a:pPr algn="l" rtl="0">
              <a:lnSpc>
                <a:spcPct val="80000"/>
              </a:lnSpc>
              <a:buFont typeface="Wingdings" pitchFamily="2" charset="2"/>
              <a:buChar char="v"/>
            </a:pPr>
            <a:r>
              <a:rPr lang="en-US" sz="2700" smtClean="0">
                <a:cs typeface="Arial" charset="0"/>
              </a:rPr>
              <a:t>Personality changes .</a:t>
            </a:r>
          </a:p>
          <a:p>
            <a:pPr algn="l" rtl="0">
              <a:lnSpc>
                <a:spcPct val="80000"/>
              </a:lnSpc>
              <a:buFont typeface="Wingdings" pitchFamily="2" charset="2"/>
              <a:buChar char="v"/>
            </a:pPr>
            <a:r>
              <a:rPr lang="en-US" sz="1900" smtClean="0">
                <a:cs typeface="Arial" charset="0"/>
              </a:rPr>
              <a:t>SIDAH (</a:t>
            </a:r>
            <a:r>
              <a:rPr lang="en-US" sz="2000" smtClean="0">
                <a:cs typeface="Arial" charset="0"/>
              </a:rPr>
              <a:t>Syndrome of inappropriate ant diuretic hormone hyper secretion)</a:t>
            </a:r>
            <a:endParaRPr lang="en-US" sz="1900" smtClean="0">
              <a:cs typeface="Arial" charset="0"/>
            </a:endParaRPr>
          </a:p>
          <a:p>
            <a:pPr algn="l" rtl="0">
              <a:lnSpc>
                <a:spcPct val="80000"/>
              </a:lnSpc>
              <a:buFont typeface="Wingdings" pitchFamily="2" charset="2"/>
              <a:buChar char="v"/>
            </a:pPr>
            <a:r>
              <a:rPr lang="en-US" sz="2700" smtClean="0">
                <a:cs typeface="Arial" charset="0"/>
              </a:rPr>
              <a:t>Memory problems .</a:t>
            </a:r>
          </a:p>
          <a:p>
            <a:pPr algn="l" rtl="0">
              <a:lnSpc>
                <a:spcPct val="80000"/>
              </a:lnSpc>
              <a:buFont typeface="Wingdings" pitchFamily="2" charset="2"/>
              <a:buChar char="v"/>
            </a:pPr>
            <a:r>
              <a:rPr lang="en-US" sz="2700" smtClean="0">
                <a:cs typeface="Arial" charset="0"/>
              </a:rPr>
              <a:t>Intellectual disabilities .</a:t>
            </a:r>
          </a:p>
          <a:p>
            <a:pPr algn="l" rtl="0">
              <a:lnSpc>
                <a:spcPct val="80000"/>
              </a:lnSpc>
              <a:buFont typeface="Wingdings" pitchFamily="2" charset="2"/>
              <a:buChar char="v"/>
            </a:pPr>
            <a:r>
              <a:rPr lang="en-US" sz="2700" smtClean="0">
                <a:cs typeface="Arial" charset="0"/>
              </a:rPr>
              <a:t>Lack of muscle coordination .</a:t>
            </a:r>
          </a:p>
          <a:p>
            <a:pPr algn="l" rtl="0">
              <a:lnSpc>
                <a:spcPct val="80000"/>
              </a:lnSpc>
              <a:buFont typeface="Wingdings" pitchFamily="2" charset="2"/>
              <a:buChar char="v"/>
            </a:pPr>
            <a:r>
              <a:rPr lang="en-US" sz="2700" smtClean="0">
                <a:cs typeface="Arial" charset="0"/>
              </a:rPr>
              <a:t>Paralysis .</a:t>
            </a:r>
          </a:p>
          <a:p>
            <a:pPr algn="l" rtl="0">
              <a:lnSpc>
                <a:spcPct val="80000"/>
              </a:lnSpc>
              <a:buFont typeface="Wingdings" pitchFamily="2" charset="2"/>
              <a:buChar char="v"/>
            </a:pPr>
            <a:r>
              <a:rPr lang="en-US" sz="2700" smtClean="0">
                <a:cs typeface="Arial" charset="0"/>
              </a:rPr>
              <a:t>Epilepsy .</a:t>
            </a:r>
          </a:p>
          <a:p>
            <a:pPr algn="l" rtl="0">
              <a:lnSpc>
                <a:spcPct val="80000"/>
              </a:lnSpc>
              <a:buFont typeface="Wingdings" pitchFamily="2" charset="2"/>
              <a:buChar char="v"/>
            </a:pPr>
            <a:r>
              <a:rPr lang="en-US" sz="2700" smtClean="0">
                <a:cs typeface="Arial" charset="0"/>
              </a:rPr>
              <a:t>Hearing or vision defects .</a:t>
            </a:r>
          </a:p>
          <a:p>
            <a:pPr algn="l" rtl="0">
              <a:lnSpc>
                <a:spcPct val="80000"/>
              </a:lnSpc>
              <a:buFont typeface="Wingdings" pitchFamily="2" charset="2"/>
              <a:buChar char="v"/>
            </a:pPr>
            <a:r>
              <a:rPr lang="en-US" sz="2700" smtClean="0">
                <a:cs typeface="Arial" charset="0"/>
              </a:rPr>
              <a:t>Speech impairments .</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1746" name="Title 1"/>
          <p:cNvSpPr>
            <a:spLocks noGrp="1"/>
          </p:cNvSpPr>
          <p:nvPr>
            <p:ph type="title"/>
          </p:nvPr>
        </p:nvSpPr>
        <p:spPr>
          <a:xfrm>
            <a:off x="2571750" y="142875"/>
            <a:ext cx="6357938" cy="1000125"/>
          </a:xfrm>
        </p:spPr>
        <p:txBody>
          <a:bodyPr/>
          <a:lstStyle/>
          <a:p>
            <a:pPr rtl="0"/>
            <a:r>
              <a:rPr lang="en-US" sz="5400" smtClean="0">
                <a:solidFill>
                  <a:schemeClr val="accent1"/>
                </a:solidFill>
                <a:cs typeface="Times New Roman" pitchFamily="18" charset="0"/>
              </a:rPr>
              <a:t>Complications</a:t>
            </a:r>
          </a:p>
        </p:txBody>
      </p:sp>
      <p:sp>
        <p:nvSpPr>
          <p:cNvPr id="31747" name="Content Placeholder 2"/>
          <p:cNvSpPr>
            <a:spLocks noGrp="1"/>
          </p:cNvSpPr>
          <p:nvPr>
            <p:ph idx="1"/>
          </p:nvPr>
        </p:nvSpPr>
        <p:spPr>
          <a:xfrm>
            <a:off x="2571750" y="1214438"/>
            <a:ext cx="6357938" cy="4972050"/>
          </a:xfrm>
        </p:spPr>
        <p:txBody>
          <a:bodyPr/>
          <a:lstStyle/>
          <a:p>
            <a:pPr algn="l" rtl="0">
              <a:buFont typeface="Arial" charset="0"/>
              <a:buNone/>
            </a:pPr>
            <a:r>
              <a:rPr lang="en-US" b="1" smtClean="0">
                <a:solidFill>
                  <a:srgbClr val="0070C0"/>
                </a:solidFill>
                <a:cs typeface="Arial" charset="0"/>
              </a:rPr>
              <a:t>Complications of severe illness</a:t>
            </a:r>
          </a:p>
          <a:p>
            <a:pPr algn="l" rtl="0">
              <a:buFont typeface="Wingdings" pitchFamily="2" charset="2"/>
              <a:buChar char="v"/>
            </a:pPr>
            <a:r>
              <a:rPr lang="en-US" smtClean="0">
                <a:cs typeface="Arial" charset="0"/>
              </a:rPr>
              <a:t>Respiratory arrest .</a:t>
            </a:r>
          </a:p>
          <a:p>
            <a:pPr algn="l" rtl="0">
              <a:buFont typeface="Wingdings" pitchFamily="2" charset="2"/>
              <a:buChar char="v"/>
            </a:pPr>
            <a:r>
              <a:rPr lang="en-US" smtClean="0">
                <a:cs typeface="Arial" charset="0"/>
              </a:rPr>
              <a:t>Coma .</a:t>
            </a:r>
          </a:p>
          <a:p>
            <a:pPr algn="l" rtl="0">
              <a:buFont typeface="Wingdings" pitchFamily="2" charset="2"/>
              <a:buChar char="v"/>
            </a:pPr>
            <a:r>
              <a:rPr lang="en-US" smtClean="0">
                <a:cs typeface="Arial" charset="0"/>
              </a:rPr>
              <a:t>Death .</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Title 1"/>
          <p:cNvSpPr>
            <a:spLocks noGrp="1"/>
          </p:cNvSpPr>
          <p:nvPr>
            <p:ph type="title"/>
          </p:nvPr>
        </p:nvSpPr>
        <p:spPr>
          <a:xfrm>
            <a:off x="2571750" y="142875"/>
            <a:ext cx="6357938" cy="1000125"/>
          </a:xfrm>
        </p:spPr>
        <p:txBody>
          <a:bodyPr/>
          <a:lstStyle/>
          <a:p>
            <a:pPr rtl="0"/>
            <a:r>
              <a:rPr lang="en-US" sz="5400" smtClean="0">
                <a:solidFill>
                  <a:schemeClr val="accent1"/>
                </a:solidFill>
                <a:cs typeface="Times New Roman" pitchFamily="18" charset="0"/>
              </a:rPr>
              <a:t>CONTENTS</a:t>
            </a:r>
          </a:p>
        </p:txBody>
      </p:sp>
      <p:sp>
        <p:nvSpPr>
          <p:cNvPr id="3" name="Content Placeholder 2"/>
          <p:cNvSpPr>
            <a:spLocks noGrp="1"/>
          </p:cNvSpPr>
          <p:nvPr>
            <p:ph idx="1"/>
          </p:nvPr>
        </p:nvSpPr>
        <p:spPr>
          <a:xfrm>
            <a:off x="2571750" y="1214438"/>
            <a:ext cx="6357938" cy="4972050"/>
          </a:xfrm>
        </p:spPr>
        <p:txBody>
          <a:bodyPr rtlCol="1">
            <a:normAutofit fontScale="77500" lnSpcReduction="20000"/>
          </a:bodyPr>
          <a:lstStyle/>
          <a:p>
            <a:pPr algn="l" rtl="0" fontAlgn="auto">
              <a:spcAft>
                <a:spcPts val="0"/>
              </a:spcAft>
              <a:buFont typeface="Wingdings" pitchFamily="2" charset="2"/>
              <a:buChar char="v"/>
              <a:defRPr/>
            </a:pPr>
            <a:r>
              <a:rPr lang="en-US" b="1" dirty="0" smtClean="0">
                <a:solidFill>
                  <a:schemeClr val="accent1">
                    <a:lumMod val="75000"/>
                  </a:schemeClr>
                </a:solidFill>
              </a:rPr>
              <a:t>ENCEPHALITIS :</a:t>
            </a:r>
          </a:p>
          <a:p>
            <a:pPr algn="l" rtl="0" fontAlgn="auto">
              <a:spcAft>
                <a:spcPts val="0"/>
              </a:spcAft>
              <a:buFont typeface="Arial" pitchFamily="34" charset="0"/>
              <a:buChar char="•"/>
              <a:defRPr/>
            </a:pPr>
            <a:r>
              <a:rPr lang="en-US" dirty="0" smtClean="0"/>
              <a:t>Definitions .</a:t>
            </a:r>
          </a:p>
          <a:p>
            <a:pPr algn="l" rtl="0" fontAlgn="auto">
              <a:spcAft>
                <a:spcPts val="0"/>
              </a:spcAft>
              <a:buFont typeface="Arial" pitchFamily="34" charset="0"/>
              <a:buChar char="•"/>
              <a:defRPr/>
            </a:pPr>
            <a:r>
              <a:rPr lang="en-US" dirty="0" smtClean="0"/>
              <a:t>Etiology .</a:t>
            </a:r>
          </a:p>
          <a:p>
            <a:pPr algn="l" rtl="0" fontAlgn="auto">
              <a:spcAft>
                <a:spcPts val="0"/>
              </a:spcAft>
              <a:buFont typeface="Arial" pitchFamily="34" charset="0"/>
              <a:buChar char="•"/>
              <a:defRPr/>
            </a:pPr>
            <a:r>
              <a:rPr lang="en-US" dirty="0" smtClean="0"/>
              <a:t>Clinical Manifestations .</a:t>
            </a:r>
          </a:p>
          <a:p>
            <a:pPr algn="l" rtl="0" fontAlgn="auto">
              <a:spcAft>
                <a:spcPts val="0"/>
              </a:spcAft>
              <a:buFont typeface="Arial" pitchFamily="34" charset="0"/>
              <a:buChar char="•"/>
              <a:defRPr/>
            </a:pPr>
            <a:r>
              <a:rPr lang="en-US" dirty="0" smtClean="0"/>
              <a:t>Investigations .</a:t>
            </a:r>
          </a:p>
          <a:p>
            <a:pPr algn="l" rtl="0" fontAlgn="auto">
              <a:spcAft>
                <a:spcPts val="0"/>
              </a:spcAft>
              <a:buFont typeface="Arial" pitchFamily="34" charset="0"/>
              <a:buChar char="•"/>
              <a:defRPr/>
            </a:pPr>
            <a:r>
              <a:rPr lang="en-US" dirty="0" smtClean="0"/>
              <a:t>Treatment .</a:t>
            </a:r>
          </a:p>
          <a:p>
            <a:pPr algn="l" rtl="0" fontAlgn="auto">
              <a:spcAft>
                <a:spcPts val="0"/>
              </a:spcAft>
              <a:buFont typeface="Arial" pitchFamily="34" charset="0"/>
              <a:buChar char="•"/>
              <a:defRPr/>
            </a:pPr>
            <a:r>
              <a:rPr lang="en-US" dirty="0" smtClean="0"/>
              <a:t>Complications .</a:t>
            </a:r>
          </a:p>
          <a:p>
            <a:pPr algn="l" rtl="0" fontAlgn="auto">
              <a:spcAft>
                <a:spcPts val="0"/>
              </a:spcAft>
              <a:buFont typeface="Arial" pitchFamily="34" charset="0"/>
              <a:buChar char="•"/>
              <a:defRPr/>
            </a:pPr>
            <a:r>
              <a:rPr lang="en-US" b="1" dirty="0" smtClean="0">
                <a:solidFill>
                  <a:schemeClr val="accent1">
                    <a:lumMod val="75000"/>
                  </a:schemeClr>
                </a:solidFill>
              </a:rPr>
              <a:t>HERPES SIMPLEX ENCEPHALITIS :</a:t>
            </a:r>
          </a:p>
          <a:p>
            <a:pPr lvl="1" algn="l" rtl="0" fontAlgn="auto">
              <a:spcAft>
                <a:spcPts val="0"/>
              </a:spcAft>
              <a:buFont typeface="Arial" pitchFamily="34" charset="0"/>
              <a:buChar char="–"/>
              <a:defRPr/>
            </a:pPr>
            <a:r>
              <a:rPr lang="en-US" dirty="0" smtClean="0"/>
              <a:t>Overview .</a:t>
            </a:r>
          </a:p>
          <a:p>
            <a:pPr lvl="1" algn="l" rtl="0" fontAlgn="auto">
              <a:spcAft>
                <a:spcPts val="0"/>
              </a:spcAft>
              <a:buFont typeface="Arial" pitchFamily="34" charset="0"/>
              <a:buChar char="–"/>
              <a:defRPr/>
            </a:pPr>
            <a:r>
              <a:rPr lang="en-US" dirty="0" err="1" smtClean="0"/>
              <a:t>Pathophysiology</a:t>
            </a:r>
            <a:r>
              <a:rPr lang="en-US" dirty="0" smtClean="0"/>
              <a:t> .</a:t>
            </a:r>
          </a:p>
          <a:p>
            <a:pPr lvl="1" algn="l" rtl="0" fontAlgn="auto">
              <a:spcAft>
                <a:spcPts val="0"/>
              </a:spcAft>
              <a:buFont typeface="Arial" pitchFamily="34" charset="0"/>
              <a:buChar char="–"/>
              <a:defRPr/>
            </a:pPr>
            <a:r>
              <a:rPr lang="en-US" dirty="0" smtClean="0"/>
              <a:t>Clinical Manifestations .</a:t>
            </a:r>
          </a:p>
          <a:p>
            <a:pPr lvl="1" algn="l" rtl="0" fontAlgn="auto">
              <a:spcAft>
                <a:spcPts val="0"/>
              </a:spcAft>
              <a:buFont typeface="Arial" pitchFamily="34" charset="0"/>
              <a:buChar char="–"/>
              <a:defRPr/>
            </a:pPr>
            <a:r>
              <a:rPr lang="en-US" dirty="0" smtClean="0"/>
              <a:t>Investigations .</a:t>
            </a:r>
          </a:p>
          <a:p>
            <a:pPr lvl="1" algn="l" rtl="0" fontAlgn="auto">
              <a:spcAft>
                <a:spcPts val="0"/>
              </a:spcAft>
              <a:buFont typeface="Arial" pitchFamily="34" charset="0"/>
              <a:buChar char="–"/>
              <a:defRPr/>
            </a:pPr>
            <a:r>
              <a:rPr lang="en-US" dirty="0" smtClean="0"/>
              <a:t>Treatment .</a:t>
            </a:r>
          </a:p>
          <a:p>
            <a:pPr algn="l" rtl="0" fontAlgn="auto">
              <a:spcAft>
                <a:spcPts val="0"/>
              </a:spcAft>
              <a:buFont typeface="Arial" pitchFamily="34" charset="0"/>
              <a:buChar char="•"/>
              <a:defRPr/>
            </a:pPr>
            <a:endParaRPr lang="en-US" dirty="0" smtClean="0"/>
          </a:p>
          <a:p>
            <a:pPr algn="l" rtl="0" fontAlgn="auto">
              <a:spcAft>
                <a:spcPts val="0"/>
              </a:spcAft>
              <a:buFont typeface="Arial" pitchFamily="34" charset="0"/>
              <a:buChar char="•"/>
              <a:defRPr/>
            </a:pPr>
            <a:endParaRPr lang="en-US" dirty="0" smtClean="0"/>
          </a:p>
          <a:p>
            <a:pPr algn="l" rtl="0" fontAlgn="auto">
              <a:spcAft>
                <a:spcPts val="0"/>
              </a:spcAft>
              <a:buFont typeface="Arial" pitchFamily="34" charset="0"/>
              <a:buChar char="•"/>
              <a:defRPr/>
            </a:pPr>
            <a:endParaRPr lang="en-US" dirty="0" smtClean="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2" descr="نصف كوب يوميا من الشاي أو القهوة يقلل الإصابة بسرطان المخ.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85813" y="3286125"/>
            <a:ext cx="7772400" cy="2643188"/>
          </a:xfrm>
        </p:spPr>
        <p:txBody>
          <a:bodyPr rtlCol="1">
            <a:normAutofit fontScale="90000"/>
          </a:bodyPr>
          <a:lstStyle/>
          <a:p>
            <a:pPr rtl="0" fontAlgn="auto">
              <a:spcAft>
                <a:spcPts val="0"/>
              </a:spcAft>
              <a:defRPr/>
            </a:pPr>
            <a:r>
              <a:rPr lang="en-US" sz="7200" b="1" dirty="0" smtClean="0">
                <a:solidFill>
                  <a:schemeClr val="accent6">
                    <a:lumMod val="50000"/>
                  </a:schemeClr>
                </a:solidFill>
                <a:latin typeface="+mn-lt"/>
                <a:cs typeface="+mn-cs"/>
              </a:rPr>
              <a:t>HERPES SIMPLEX </a:t>
            </a:r>
            <a:r>
              <a:rPr lang="en-US" sz="7200" b="1" dirty="0" smtClean="0">
                <a:solidFill>
                  <a:schemeClr val="accent6">
                    <a:lumMod val="50000"/>
                  </a:schemeClr>
                </a:solidFill>
              </a:rPr>
              <a:t> </a:t>
            </a:r>
            <a:br>
              <a:rPr lang="en-US" sz="7200" b="1" dirty="0" smtClean="0">
                <a:solidFill>
                  <a:schemeClr val="accent6">
                    <a:lumMod val="50000"/>
                  </a:schemeClr>
                </a:solidFill>
              </a:rPr>
            </a:br>
            <a:r>
              <a:rPr lang="en-US" sz="7200" b="1" dirty="0" smtClean="0">
                <a:solidFill>
                  <a:schemeClr val="accent6">
                    <a:lumMod val="50000"/>
                  </a:schemeClr>
                </a:solidFill>
              </a:rPr>
              <a:t>ENCEPHALITIS</a:t>
            </a:r>
            <a:br>
              <a:rPr lang="en-US" sz="7200" b="1" dirty="0" smtClean="0">
                <a:solidFill>
                  <a:schemeClr val="accent6">
                    <a:lumMod val="50000"/>
                  </a:schemeClr>
                </a:solidFill>
              </a:rPr>
            </a:br>
            <a:r>
              <a:rPr lang="en-US" sz="7200" b="1" dirty="0" smtClean="0">
                <a:solidFill>
                  <a:schemeClr val="accent6">
                    <a:lumMod val="50000"/>
                  </a:schemeClr>
                </a:solidFill>
              </a:rPr>
              <a:t>-HSE-  </a:t>
            </a:r>
            <a:endParaRPr lang="ar-SA" b="1" dirty="0">
              <a:solidFill>
                <a:schemeClr val="accent6">
                  <a:lumMod val="50000"/>
                </a:schemeClr>
              </a:solidFill>
              <a:latin typeface="+mn-lt"/>
              <a:cs typeface="+mn-cs"/>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4818" name="Title 1"/>
          <p:cNvSpPr>
            <a:spLocks noGrp="1"/>
          </p:cNvSpPr>
          <p:nvPr>
            <p:ph type="title"/>
          </p:nvPr>
        </p:nvSpPr>
        <p:spPr>
          <a:xfrm>
            <a:off x="2428875" y="357188"/>
            <a:ext cx="6715125" cy="1143000"/>
          </a:xfrm>
        </p:spPr>
        <p:txBody>
          <a:bodyPr/>
          <a:lstStyle/>
          <a:p>
            <a:pPr algn="l" rtl="0"/>
            <a:r>
              <a:rPr lang="en-US" sz="6600" b="1" smtClean="0">
                <a:cs typeface="Times New Roman" pitchFamily="18" charset="0"/>
              </a:rPr>
              <a:t>Overview</a:t>
            </a:r>
            <a:endParaRPr lang="ar-SA" sz="7200" smtClean="0">
              <a:solidFill>
                <a:schemeClr val="bg1"/>
              </a:solidFill>
            </a:endParaRPr>
          </a:p>
        </p:txBody>
      </p:sp>
      <p:sp>
        <p:nvSpPr>
          <p:cNvPr id="3" name="Content Placeholder 2"/>
          <p:cNvSpPr>
            <a:spLocks noGrp="1"/>
          </p:cNvSpPr>
          <p:nvPr>
            <p:ph idx="1"/>
          </p:nvPr>
        </p:nvSpPr>
        <p:spPr>
          <a:xfrm>
            <a:off x="285750" y="2286000"/>
            <a:ext cx="8572500" cy="4286250"/>
          </a:xfrm>
        </p:spPr>
        <p:txBody>
          <a:bodyPr rtlCol="1">
            <a:noAutofit/>
          </a:bodyPr>
          <a:lstStyle/>
          <a:p>
            <a:pPr algn="l" rtl="0" fontAlgn="auto">
              <a:spcAft>
                <a:spcPts val="0"/>
              </a:spcAft>
              <a:buFont typeface="Wingdings" pitchFamily="2" charset="2"/>
              <a:buChar char="v"/>
              <a:defRPr/>
            </a:pPr>
            <a:r>
              <a:rPr lang="en-US" sz="2400" dirty="0" smtClean="0"/>
              <a:t>Herpes simplex is a viral disease caused by both</a:t>
            </a:r>
            <a:r>
              <a:rPr lang="en-US" sz="2400" dirty="0" smtClean="0">
                <a:solidFill>
                  <a:srgbClr val="0070C0"/>
                </a:solidFill>
              </a:rPr>
              <a:t> </a:t>
            </a:r>
            <a:r>
              <a:rPr lang="en-US" sz="2400" dirty="0" smtClean="0">
                <a:solidFill>
                  <a:schemeClr val="accent5">
                    <a:lumMod val="75000"/>
                  </a:schemeClr>
                </a:solidFill>
              </a:rPr>
              <a:t>Herpes simplex virus type 1 and type 2</a:t>
            </a:r>
            <a:r>
              <a:rPr lang="en-US" sz="2400" dirty="0" smtClean="0"/>
              <a:t>, it is enveloped, double-stranded DNA virus .</a:t>
            </a:r>
          </a:p>
          <a:p>
            <a:pPr algn="l" rtl="0" fontAlgn="auto">
              <a:spcAft>
                <a:spcPts val="0"/>
              </a:spcAft>
              <a:buFont typeface="Wingdings" pitchFamily="2" charset="2"/>
              <a:buChar char="v"/>
              <a:defRPr/>
            </a:pPr>
            <a:r>
              <a:rPr lang="en-US" sz="2400" dirty="0" smtClean="0"/>
              <a:t>It can be Oral, Genital, ocular ( </a:t>
            </a:r>
            <a:r>
              <a:rPr lang="en-US" sz="2400" dirty="0" err="1" smtClean="0"/>
              <a:t>keratitis</a:t>
            </a:r>
            <a:r>
              <a:rPr lang="en-US" sz="2400" dirty="0" smtClean="0"/>
              <a:t> </a:t>
            </a:r>
            <a:r>
              <a:rPr lang="en-US" sz="2400" dirty="0" smtClean="0">
                <a:solidFill>
                  <a:schemeClr val="accent5">
                    <a:lumMod val="75000"/>
                  </a:schemeClr>
                </a:solidFill>
              </a:rPr>
              <a:t>) </a:t>
            </a:r>
            <a:r>
              <a:rPr lang="en-US" sz="2400" b="1" dirty="0" smtClean="0">
                <a:solidFill>
                  <a:schemeClr val="accent5">
                    <a:lumMod val="75000"/>
                  </a:schemeClr>
                </a:solidFill>
              </a:rPr>
              <a:t>or cerebral ( encephalitis )</a:t>
            </a:r>
            <a:r>
              <a:rPr lang="en-US" sz="2400" dirty="0" smtClean="0">
                <a:solidFill>
                  <a:schemeClr val="accent5">
                    <a:lumMod val="75000"/>
                  </a:schemeClr>
                </a:solidFill>
              </a:rPr>
              <a:t> .</a:t>
            </a:r>
          </a:p>
          <a:p>
            <a:pPr algn="l" rtl="0" fontAlgn="auto">
              <a:spcAft>
                <a:spcPts val="0"/>
              </a:spcAft>
              <a:buFont typeface="Wingdings" pitchFamily="2" charset="2"/>
              <a:buChar char="v"/>
              <a:defRPr/>
            </a:pPr>
            <a:r>
              <a:rPr lang="en-US" sz="2400" dirty="0" smtClean="0"/>
              <a:t>HSV-1 is the more common cause of </a:t>
            </a:r>
            <a:r>
              <a:rPr lang="en-US" sz="2400" dirty="0" smtClean="0">
                <a:solidFill>
                  <a:schemeClr val="accent5">
                    <a:lumMod val="75000"/>
                  </a:schemeClr>
                </a:solidFill>
              </a:rPr>
              <a:t>adult</a:t>
            </a:r>
            <a:r>
              <a:rPr lang="en-US" sz="2400" dirty="0" smtClean="0"/>
              <a:t> encephalitis, it is responsible for virtually all cases in persons older than 3 months. </a:t>
            </a:r>
          </a:p>
          <a:p>
            <a:pPr algn="l" rtl="0" fontAlgn="auto">
              <a:spcAft>
                <a:spcPts val="0"/>
              </a:spcAft>
              <a:buFont typeface="Wingdings" pitchFamily="2" charset="2"/>
              <a:buChar char="v"/>
              <a:defRPr/>
            </a:pPr>
            <a:r>
              <a:rPr lang="en-US" sz="2400" dirty="0" smtClean="0"/>
              <a:t>HSV-2 is responsible for a small number of cases, particularly in </a:t>
            </a:r>
            <a:r>
              <a:rPr lang="en-US" sz="2400" dirty="0" err="1" smtClean="0">
                <a:solidFill>
                  <a:schemeClr val="accent5">
                    <a:lumMod val="75000"/>
                  </a:schemeClr>
                </a:solidFill>
              </a:rPr>
              <a:t>immunocompromised</a:t>
            </a:r>
            <a:r>
              <a:rPr lang="en-US" sz="2400" dirty="0" smtClean="0"/>
              <a:t> or neonatal hosts .</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5842" name="Title 1"/>
          <p:cNvSpPr>
            <a:spLocks noGrp="1"/>
          </p:cNvSpPr>
          <p:nvPr>
            <p:ph type="title"/>
          </p:nvPr>
        </p:nvSpPr>
        <p:spPr>
          <a:xfrm>
            <a:off x="2428875" y="357188"/>
            <a:ext cx="6715125" cy="1143000"/>
          </a:xfrm>
        </p:spPr>
        <p:txBody>
          <a:bodyPr/>
          <a:lstStyle/>
          <a:p>
            <a:pPr algn="l" rtl="0"/>
            <a:r>
              <a:rPr lang="en-US" sz="6600" b="1" smtClean="0">
                <a:cs typeface="Times New Roman" pitchFamily="18" charset="0"/>
              </a:rPr>
              <a:t>Overview</a:t>
            </a:r>
            <a:endParaRPr lang="ar-SA" sz="7200" smtClean="0">
              <a:solidFill>
                <a:schemeClr val="bg1"/>
              </a:solidFill>
            </a:endParaRPr>
          </a:p>
        </p:txBody>
      </p:sp>
      <p:sp>
        <p:nvSpPr>
          <p:cNvPr id="3" name="Content Placeholder 2"/>
          <p:cNvSpPr>
            <a:spLocks noGrp="1"/>
          </p:cNvSpPr>
          <p:nvPr>
            <p:ph idx="1"/>
          </p:nvPr>
        </p:nvSpPr>
        <p:spPr>
          <a:xfrm>
            <a:off x="285750" y="2286000"/>
            <a:ext cx="8572500" cy="4286250"/>
          </a:xfrm>
        </p:spPr>
        <p:txBody>
          <a:bodyPr rtlCol="1">
            <a:noAutofit/>
          </a:bodyPr>
          <a:lstStyle/>
          <a:p>
            <a:pPr algn="l" rtl="0" fontAlgn="auto">
              <a:spcAft>
                <a:spcPts val="0"/>
              </a:spcAft>
              <a:buFont typeface="Wingdings" pitchFamily="2" charset="2"/>
              <a:buChar char="v"/>
              <a:defRPr/>
            </a:pPr>
            <a:r>
              <a:rPr lang="en-US" sz="2400" dirty="0" smtClean="0"/>
              <a:t>It presents as </a:t>
            </a:r>
            <a:r>
              <a:rPr lang="en-US" sz="2400" dirty="0" smtClean="0">
                <a:solidFill>
                  <a:schemeClr val="accent5">
                    <a:lumMod val="75000"/>
                  </a:schemeClr>
                </a:solidFill>
              </a:rPr>
              <a:t>blisters</a:t>
            </a:r>
            <a:r>
              <a:rPr lang="en-US" sz="2400" dirty="0" smtClean="0"/>
              <a:t> containing infectious virus particles that last </a:t>
            </a:r>
            <a:r>
              <a:rPr lang="en-US" sz="2400" dirty="0" smtClean="0">
                <a:solidFill>
                  <a:schemeClr val="accent5">
                    <a:lumMod val="75000"/>
                  </a:schemeClr>
                </a:solidFill>
              </a:rPr>
              <a:t>2–21 days</a:t>
            </a:r>
            <a:r>
              <a:rPr lang="en-US" sz="2400" dirty="0" smtClean="0"/>
              <a:t>, followed by a </a:t>
            </a:r>
            <a:r>
              <a:rPr lang="en-US" sz="2400" dirty="0" smtClean="0">
                <a:solidFill>
                  <a:schemeClr val="accent5">
                    <a:lumMod val="75000"/>
                  </a:schemeClr>
                </a:solidFill>
              </a:rPr>
              <a:t>remission period </a:t>
            </a:r>
            <a:r>
              <a:rPr lang="en-US" sz="2400" dirty="0" smtClean="0"/>
              <a:t>. After initial infection, the viruses are transported along sensory nerves to the sensory nerve cell bodies, where they become</a:t>
            </a:r>
            <a:r>
              <a:rPr lang="en-US" sz="2400" dirty="0" smtClean="0">
                <a:solidFill>
                  <a:srgbClr val="0070C0"/>
                </a:solidFill>
              </a:rPr>
              <a:t> </a:t>
            </a:r>
            <a:r>
              <a:rPr lang="en-US" sz="2400" dirty="0" smtClean="0">
                <a:solidFill>
                  <a:schemeClr val="accent5">
                    <a:lumMod val="75000"/>
                  </a:schemeClr>
                </a:solidFill>
              </a:rPr>
              <a:t>latent</a:t>
            </a:r>
            <a:r>
              <a:rPr lang="en-US" sz="2400" dirty="0" smtClean="0"/>
              <a:t> and reside life-long .</a:t>
            </a:r>
          </a:p>
          <a:p>
            <a:pPr algn="l" rtl="0" fontAlgn="auto">
              <a:spcAft>
                <a:spcPts val="0"/>
              </a:spcAft>
              <a:buFont typeface="Wingdings" pitchFamily="2" charset="2"/>
              <a:buChar char="v"/>
              <a:defRPr/>
            </a:pPr>
            <a:r>
              <a:rPr lang="en-US" sz="2400" dirty="0" smtClean="0"/>
              <a:t>In a remission period, the disease multiplies new virus particles in the nerve cell and these are transported along the axon of each neuron to the nerve terminals in the skin, where they are released .</a:t>
            </a:r>
          </a:p>
        </p:txBody>
      </p:sp>
      <p:pic>
        <p:nvPicPr>
          <p:cNvPr id="4" name="Picture 3" descr="fig1.jpg"/>
          <p:cNvPicPr>
            <a:picLocks noChangeAspect="1"/>
          </p:cNvPicPr>
          <p:nvPr/>
        </p:nvPicPr>
        <p:blipFill>
          <a:blip r:embed="rId4"/>
          <a:srcRect l="27370" t="10387" r="11207" b="19894"/>
          <a:stretch>
            <a:fillRect/>
          </a:stretch>
        </p:blipFill>
        <p:spPr>
          <a:xfrm>
            <a:off x="6565770" y="285728"/>
            <a:ext cx="2313617" cy="17859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6866" name="Title 1"/>
          <p:cNvSpPr>
            <a:spLocks noGrp="1"/>
          </p:cNvSpPr>
          <p:nvPr>
            <p:ph type="title"/>
          </p:nvPr>
        </p:nvSpPr>
        <p:spPr>
          <a:xfrm>
            <a:off x="2571750" y="142875"/>
            <a:ext cx="6357938" cy="1000125"/>
          </a:xfrm>
        </p:spPr>
        <p:txBody>
          <a:bodyPr/>
          <a:lstStyle/>
          <a:p>
            <a:pPr rtl="0"/>
            <a:r>
              <a:rPr lang="en-US" sz="5400" smtClean="0">
                <a:solidFill>
                  <a:schemeClr val="accent1"/>
                </a:solidFill>
                <a:cs typeface="Times New Roman" pitchFamily="18" charset="0"/>
              </a:rPr>
              <a:t>Pathophysiology</a:t>
            </a:r>
          </a:p>
        </p:txBody>
      </p:sp>
      <p:sp>
        <p:nvSpPr>
          <p:cNvPr id="3" name="Content Placeholder 2"/>
          <p:cNvSpPr>
            <a:spLocks noGrp="1"/>
          </p:cNvSpPr>
          <p:nvPr>
            <p:ph idx="1"/>
          </p:nvPr>
        </p:nvSpPr>
        <p:spPr>
          <a:xfrm>
            <a:off x="2571750" y="1214438"/>
            <a:ext cx="6357938" cy="5643562"/>
          </a:xfrm>
        </p:spPr>
        <p:txBody>
          <a:bodyPr rtlCol="1">
            <a:normAutofit fontScale="85000" lnSpcReduction="10000"/>
          </a:bodyPr>
          <a:lstStyle/>
          <a:p>
            <a:pPr algn="l" rtl="0" fontAlgn="auto">
              <a:spcAft>
                <a:spcPts val="0"/>
              </a:spcAft>
              <a:buFont typeface="Wingdings" pitchFamily="2" charset="2"/>
              <a:buChar char="v"/>
              <a:defRPr/>
            </a:pPr>
            <a:r>
              <a:rPr lang="en-US" dirty="0" smtClean="0"/>
              <a:t>Brain infection is thought to occur by means of </a:t>
            </a:r>
            <a:r>
              <a:rPr lang="en-US" dirty="0" smtClean="0">
                <a:solidFill>
                  <a:schemeClr val="accent5">
                    <a:lumMod val="75000"/>
                  </a:schemeClr>
                </a:solidFill>
              </a:rPr>
              <a:t>direct</a:t>
            </a:r>
            <a:r>
              <a:rPr lang="en-US" dirty="0" smtClean="0"/>
              <a:t> neuronal transmission of the virus from a peripheral site to the brain via the trigeminal or olfactory  nerve .</a:t>
            </a:r>
          </a:p>
          <a:p>
            <a:pPr algn="l" rtl="0" fontAlgn="auto">
              <a:spcAft>
                <a:spcPts val="0"/>
              </a:spcAft>
              <a:buFont typeface="Wingdings" pitchFamily="2" charset="2"/>
              <a:buChar char="v"/>
              <a:defRPr/>
            </a:pPr>
            <a:r>
              <a:rPr lang="en-US" dirty="0" smtClean="0"/>
              <a:t>HSE represents a primary HSV infection in about one third of cases, the remaining cases occur in patients with serologic evidence of preexisting </a:t>
            </a:r>
            <a:r>
              <a:rPr lang="en-US" dirty="0" smtClean="0">
                <a:solidFill>
                  <a:schemeClr val="accent5">
                    <a:lumMod val="75000"/>
                  </a:schemeClr>
                </a:solidFill>
              </a:rPr>
              <a:t>HSV</a:t>
            </a:r>
            <a:r>
              <a:rPr lang="en-US" dirty="0" smtClean="0">
                <a:solidFill>
                  <a:srgbClr val="0070C0"/>
                </a:solidFill>
              </a:rPr>
              <a:t> </a:t>
            </a:r>
            <a:r>
              <a:rPr lang="en-US" dirty="0" smtClean="0">
                <a:solidFill>
                  <a:schemeClr val="accent5">
                    <a:lumMod val="75000"/>
                  </a:schemeClr>
                </a:solidFill>
              </a:rPr>
              <a:t>infection</a:t>
            </a:r>
            <a:r>
              <a:rPr lang="en-US" dirty="0" smtClean="0">
                <a:solidFill>
                  <a:srgbClr val="0070C0"/>
                </a:solidFill>
              </a:rPr>
              <a:t> </a:t>
            </a:r>
            <a:r>
              <a:rPr lang="en-US" dirty="0" smtClean="0"/>
              <a:t>and are due to reactivation of a </a:t>
            </a:r>
            <a:r>
              <a:rPr lang="en-US" dirty="0" smtClean="0">
                <a:solidFill>
                  <a:schemeClr val="accent5">
                    <a:lumMod val="75000"/>
                  </a:schemeClr>
                </a:solidFill>
              </a:rPr>
              <a:t>latent</a:t>
            </a:r>
            <a:r>
              <a:rPr lang="en-US" dirty="0" smtClean="0"/>
              <a:t> peripheral infection in the olfactory bulb or trigeminal ganglion or to reactivation of a latent infection in the </a:t>
            </a:r>
            <a:r>
              <a:rPr lang="en-US" dirty="0" smtClean="0">
                <a:solidFill>
                  <a:schemeClr val="accent5">
                    <a:lumMod val="75000"/>
                  </a:schemeClr>
                </a:solidFill>
              </a:rPr>
              <a:t>brain itself </a:t>
            </a:r>
            <a:r>
              <a:rPr lang="en-US" dirty="0" smtClean="0"/>
              <a:t>.</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57375" y="357188"/>
            <a:ext cx="7286625" cy="1143000"/>
          </a:xfrm>
        </p:spPr>
        <p:txBody>
          <a:bodyPr rtlCol="1">
            <a:normAutofit fontScale="90000"/>
          </a:bodyPr>
          <a:lstStyle/>
          <a:p>
            <a:pPr algn="l" rtl="0" fontAlgn="auto">
              <a:spcAft>
                <a:spcPts val="0"/>
              </a:spcAft>
              <a:defRPr/>
            </a:pPr>
            <a:r>
              <a:rPr lang="en-US" sz="6600" b="1" dirty="0" smtClean="0"/>
              <a:t>Clinical Manifestations</a:t>
            </a:r>
            <a:endParaRPr lang="ar-SA" sz="7200" dirty="0">
              <a:solidFill>
                <a:schemeClr val="bg1"/>
              </a:solidFill>
            </a:endParaRPr>
          </a:p>
        </p:txBody>
      </p:sp>
      <p:sp>
        <p:nvSpPr>
          <p:cNvPr id="37891" name="Content Placeholder 2"/>
          <p:cNvSpPr>
            <a:spLocks noGrp="1"/>
          </p:cNvSpPr>
          <p:nvPr>
            <p:ph idx="1"/>
          </p:nvPr>
        </p:nvSpPr>
        <p:spPr>
          <a:xfrm>
            <a:off x="285750" y="2286000"/>
            <a:ext cx="8572500" cy="4286250"/>
          </a:xfrm>
        </p:spPr>
        <p:txBody>
          <a:bodyPr/>
          <a:lstStyle/>
          <a:p>
            <a:pPr algn="l" rtl="0">
              <a:buFont typeface="Wingdings" pitchFamily="2" charset="2"/>
              <a:buChar char="v"/>
            </a:pPr>
            <a:r>
              <a:rPr lang="en-US" sz="2800" smtClean="0">
                <a:cs typeface="Arial" charset="0"/>
              </a:rPr>
              <a:t>Fever .</a:t>
            </a:r>
          </a:p>
          <a:p>
            <a:pPr algn="l" rtl="0">
              <a:buFont typeface="Wingdings" pitchFamily="2" charset="2"/>
              <a:buChar char="v"/>
            </a:pPr>
            <a:r>
              <a:rPr lang="en-US" sz="2800" smtClean="0">
                <a:cs typeface="Arial" charset="0"/>
              </a:rPr>
              <a:t>Headache .</a:t>
            </a:r>
          </a:p>
          <a:p>
            <a:pPr algn="l" rtl="0">
              <a:buFont typeface="Wingdings" pitchFamily="2" charset="2"/>
              <a:buChar char="v"/>
            </a:pPr>
            <a:r>
              <a:rPr lang="en-US" sz="2800" smtClean="0">
                <a:cs typeface="Arial" charset="0"/>
              </a:rPr>
              <a:t>lethargy, poor feeding, irritability and confusion .</a:t>
            </a:r>
          </a:p>
          <a:p>
            <a:pPr algn="l" rtl="0">
              <a:buFont typeface="Wingdings" pitchFamily="2" charset="2"/>
              <a:buChar char="v"/>
            </a:pPr>
            <a:r>
              <a:rPr lang="en-US" sz="2800" smtClean="0">
                <a:cs typeface="Arial" charset="0"/>
              </a:rPr>
              <a:t> Seizures .</a:t>
            </a:r>
          </a:p>
          <a:p>
            <a:pPr algn="l" rtl="0">
              <a:buFont typeface="Wingdings" pitchFamily="2" charset="2"/>
              <a:buChar char="v"/>
            </a:pPr>
            <a:r>
              <a:rPr lang="en-US" sz="2800" smtClean="0">
                <a:cs typeface="Arial" charset="0"/>
              </a:rPr>
              <a:t>Vomiting .</a:t>
            </a:r>
          </a:p>
          <a:p>
            <a:pPr algn="l" rtl="0">
              <a:buFont typeface="Wingdings" pitchFamily="2" charset="2"/>
              <a:buChar char="v"/>
            </a:pPr>
            <a:r>
              <a:rPr lang="en-US" sz="2800" smtClean="0">
                <a:cs typeface="Arial" charset="0"/>
              </a:rPr>
              <a:t>Focal weakness .</a:t>
            </a:r>
          </a:p>
          <a:p>
            <a:pPr algn="l" rtl="0">
              <a:buFont typeface="Wingdings" pitchFamily="2" charset="2"/>
              <a:buChar char="v"/>
            </a:pPr>
            <a:r>
              <a:rPr lang="en-US" sz="2800" smtClean="0">
                <a:cs typeface="Arial" charset="0"/>
              </a:rPr>
              <a:t>Memory loss .</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71750" y="142875"/>
            <a:ext cx="6357938" cy="1000125"/>
          </a:xfrm>
        </p:spPr>
        <p:txBody>
          <a:bodyPr rtlCol="1">
            <a:normAutofit fontScale="90000"/>
          </a:bodyPr>
          <a:lstStyle/>
          <a:p>
            <a:pPr rtl="0" fontAlgn="auto">
              <a:spcAft>
                <a:spcPts val="0"/>
              </a:spcAft>
              <a:defRPr/>
            </a:pPr>
            <a:r>
              <a:rPr lang="en-US" sz="5400" dirty="0" smtClean="0">
                <a:solidFill>
                  <a:schemeClr val="accent1"/>
                </a:solidFill>
              </a:rPr>
              <a:t>Clinical Manifestations</a:t>
            </a:r>
            <a:endParaRPr lang="en-US" sz="5400" dirty="0">
              <a:solidFill>
                <a:schemeClr val="accent1"/>
              </a:solidFill>
            </a:endParaRPr>
          </a:p>
        </p:txBody>
      </p:sp>
      <p:sp>
        <p:nvSpPr>
          <p:cNvPr id="3" name="Content Placeholder 2"/>
          <p:cNvSpPr>
            <a:spLocks noGrp="1"/>
          </p:cNvSpPr>
          <p:nvPr>
            <p:ph idx="1"/>
          </p:nvPr>
        </p:nvSpPr>
        <p:spPr>
          <a:xfrm>
            <a:off x="2571750" y="1214438"/>
            <a:ext cx="6357938" cy="5643562"/>
          </a:xfrm>
        </p:spPr>
        <p:txBody>
          <a:bodyPr rtlCol="1">
            <a:normAutofit fontScale="70000" lnSpcReduction="20000"/>
          </a:bodyPr>
          <a:lstStyle/>
          <a:p>
            <a:pPr algn="l" rtl="0" fontAlgn="auto">
              <a:spcAft>
                <a:spcPts val="0"/>
              </a:spcAft>
              <a:buFont typeface="Wingdings" pitchFamily="2" charset="2"/>
              <a:buChar char="v"/>
              <a:defRPr/>
            </a:pPr>
            <a:r>
              <a:rPr lang="en-US" dirty="0" smtClean="0"/>
              <a:t>Signs and symptoms of </a:t>
            </a:r>
            <a:r>
              <a:rPr lang="en-US" dirty="0" smtClean="0">
                <a:solidFill>
                  <a:schemeClr val="accent5">
                    <a:lumMod val="75000"/>
                  </a:schemeClr>
                </a:solidFill>
              </a:rPr>
              <a:t>neonatal HSE </a:t>
            </a:r>
            <a:r>
              <a:rPr lang="en-US" dirty="0" smtClean="0"/>
              <a:t>develop about </a:t>
            </a:r>
            <a:r>
              <a:rPr lang="en-US" dirty="0" smtClean="0">
                <a:solidFill>
                  <a:schemeClr val="accent5">
                    <a:lumMod val="75000"/>
                  </a:schemeClr>
                </a:solidFill>
              </a:rPr>
              <a:t>6-12 days after delivery, </a:t>
            </a:r>
            <a:r>
              <a:rPr lang="en-US" dirty="0" smtClean="0"/>
              <a:t>Those with disseminated disease also have abnormal liver function test results and thrombocytopenia .</a:t>
            </a:r>
          </a:p>
          <a:p>
            <a:pPr algn="l" rtl="0" fontAlgn="auto">
              <a:spcAft>
                <a:spcPts val="0"/>
              </a:spcAft>
              <a:buFont typeface="Wingdings" pitchFamily="2" charset="2"/>
              <a:buChar char="v"/>
              <a:defRPr/>
            </a:pPr>
            <a:endParaRPr lang="en-US" dirty="0" smtClean="0"/>
          </a:p>
          <a:p>
            <a:pPr algn="l" rtl="0" fontAlgn="auto">
              <a:spcAft>
                <a:spcPts val="0"/>
              </a:spcAft>
              <a:buFont typeface="Wingdings" pitchFamily="2" charset="2"/>
              <a:buChar char="v"/>
              <a:defRPr/>
            </a:pPr>
            <a:r>
              <a:rPr lang="en-US" b="1" dirty="0" smtClean="0">
                <a:solidFill>
                  <a:schemeClr val="accent1">
                    <a:lumMod val="75000"/>
                  </a:schemeClr>
                </a:solidFill>
              </a:rPr>
              <a:t>Findings of HSV infection in neonates (aged 1-45 d) may include the following :</a:t>
            </a:r>
          </a:p>
          <a:p>
            <a:pPr algn="l" rtl="0" fontAlgn="auto">
              <a:spcAft>
                <a:spcPts val="0"/>
              </a:spcAft>
              <a:buFont typeface="Arial" pitchFamily="34" charset="0"/>
              <a:buChar char="•"/>
              <a:defRPr/>
            </a:pPr>
            <a:r>
              <a:rPr lang="en-US" dirty="0" smtClean="0"/>
              <a:t>Herpetic skin .</a:t>
            </a:r>
          </a:p>
          <a:p>
            <a:pPr algn="l" rtl="0" fontAlgn="auto">
              <a:spcAft>
                <a:spcPts val="0"/>
              </a:spcAft>
              <a:buFont typeface="Arial" pitchFamily="34" charset="0"/>
              <a:buChar char="•"/>
              <a:defRPr/>
            </a:pPr>
            <a:r>
              <a:rPr lang="en-US" dirty="0" err="1" smtClean="0"/>
              <a:t>Keratoconjunctivitis</a:t>
            </a:r>
            <a:r>
              <a:rPr lang="en-US" dirty="0" smtClean="0"/>
              <a:t> .</a:t>
            </a:r>
          </a:p>
          <a:p>
            <a:pPr algn="l" rtl="0" fontAlgn="auto">
              <a:spcAft>
                <a:spcPts val="0"/>
              </a:spcAft>
              <a:buFont typeface="Arial" pitchFamily="34" charset="0"/>
              <a:buChar char="•"/>
              <a:defRPr/>
            </a:pPr>
            <a:r>
              <a:rPr lang="en-US" dirty="0" err="1" smtClean="0"/>
              <a:t>Oropharyngeal</a:t>
            </a:r>
            <a:r>
              <a:rPr lang="en-US" dirty="0" smtClean="0"/>
              <a:t> involvement, particularly </a:t>
            </a:r>
            <a:r>
              <a:rPr lang="en-US" dirty="0" err="1" smtClean="0"/>
              <a:t>buccal</a:t>
            </a:r>
            <a:r>
              <a:rPr lang="en-US" dirty="0" smtClean="0"/>
              <a:t> mucosa and tongue .</a:t>
            </a:r>
          </a:p>
          <a:p>
            <a:pPr algn="l" rtl="0" fontAlgn="auto">
              <a:spcAft>
                <a:spcPts val="0"/>
              </a:spcAft>
              <a:buFont typeface="Arial" pitchFamily="34" charset="0"/>
              <a:buChar char="•"/>
              <a:defRPr/>
            </a:pPr>
            <a:r>
              <a:rPr lang="en-US" dirty="0" smtClean="0"/>
              <a:t>Encephalitis symptoms, such as seizures, irritability, change in level of attentiveness or bulging </a:t>
            </a:r>
            <a:r>
              <a:rPr lang="en-US" dirty="0" err="1" smtClean="0"/>
              <a:t>fontanelles</a:t>
            </a:r>
            <a:r>
              <a:rPr lang="en-US" dirty="0" smtClean="0"/>
              <a:t> .</a:t>
            </a:r>
          </a:p>
          <a:p>
            <a:pPr algn="l" rtl="0" fontAlgn="auto">
              <a:spcAft>
                <a:spcPts val="0"/>
              </a:spcAft>
              <a:buFont typeface="Arial" pitchFamily="34" charset="0"/>
              <a:buChar char="•"/>
              <a:defRPr/>
            </a:pPr>
            <a:r>
              <a:rPr lang="en-US" dirty="0" smtClean="0"/>
              <a:t>Additional signs of disseminated HSV, such as shock, jaundice and </a:t>
            </a:r>
            <a:r>
              <a:rPr lang="en-US" dirty="0" err="1" smtClean="0"/>
              <a:t>hepatomegaly</a:t>
            </a:r>
            <a:r>
              <a:rPr lang="en-US" dirty="0" smtClean="0"/>
              <a:t> .</a:t>
            </a:r>
          </a:p>
          <a:p>
            <a:pPr algn="l" rtl="0" fontAlgn="auto">
              <a:spcAft>
                <a:spcPts val="0"/>
              </a:spcAft>
              <a:buFont typeface="Wingdings" pitchFamily="2" charset="2"/>
              <a:buChar char="v"/>
              <a:defRPr/>
            </a:pPr>
            <a:endParaRPr lang="en-US" dirty="0" smtClean="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9938" name="Title 1"/>
          <p:cNvSpPr>
            <a:spLocks noGrp="1"/>
          </p:cNvSpPr>
          <p:nvPr>
            <p:ph type="title"/>
          </p:nvPr>
        </p:nvSpPr>
        <p:spPr>
          <a:xfrm>
            <a:off x="2571750" y="142875"/>
            <a:ext cx="6357938" cy="1000125"/>
          </a:xfrm>
        </p:spPr>
        <p:txBody>
          <a:bodyPr/>
          <a:lstStyle/>
          <a:p>
            <a:pPr rtl="0"/>
            <a:r>
              <a:rPr lang="en-US" sz="5400" smtClean="0">
                <a:solidFill>
                  <a:schemeClr val="accent1"/>
                </a:solidFill>
                <a:cs typeface="Times New Roman" pitchFamily="18" charset="0"/>
              </a:rPr>
              <a:t>Investigations</a:t>
            </a:r>
          </a:p>
        </p:txBody>
      </p:sp>
      <p:sp>
        <p:nvSpPr>
          <p:cNvPr id="3" name="Content Placeholder 2"/>
          <p:cNvSpPr>
            <a:spLocks noGrp="1"/>
          </p:cNvSpPr>
          <p:nvPr>
            <p:ph idx="1"/>
          </p:nvPr>
        </p:nvSpPr>
        <p:spPr>
          <a:xfrm>
            <a:off x="2571750" y="1214438"/>
            <a:ext cx="6357938" cy="5286375"/>
          </a:xfrm>
        </p:spPr>
        <p:txBody>
          <a:bodyPr>
            <a:noAutofit/>
          </a:bodyPr>
          <a:lstStyle/>
          <a:p>
            <a:pPr algn="l" rtl="0">
              <a:buFont typeface="Wingdings" pitchFamily="2" charset="2"/>
              <a:buChar char="v"/>
            </a:pPr>
            <a:r>
              <a:rPr lang="en-US" sz="2000" b="1" smtClean="0">
                <a:solidFill>
                  <a:srgbClr val="00449E"/>
                </a:solidFill>
                <a:cs typeface="Arial" charset="0"/>
              </a:rPr>
              <a:t>CBC</a:t>
            </a:r>
            <a:r>
              <a:rPr lang="en-US" sz="2000" smtClean="0">
                <a:cs typeface="Arial" charset="0"/>
              </a:rPr>
              <a:t> : High WBCs .</a:t>
            </a:r>
          </a:p>
          <a:p>
            <a:pPr algn="l" rtl="0">
              <a:buFont typeface="Wingdings" pitchFamily="2" charset="2"/>
              <a:buChar char="v"/>
            </a:pPr>
            <a:r>
              <a:rPr lang="en-US" sz="2000" b="1" smtClean="0">
                <a:solidFill>
                  <a:srgbClr val="00449E"/>
                </a:solidFill>
                <a:cs typeface="Arial" charset="0"/>
              </a:rPr>
              <a:t>MRI </a:t>
            </a:r>
            <a:r>
              <a:rPr lang="en-US" sz="2000" b="1" smtClean="0">
                <a:cs typeface="Arial" charset="0"/>
              </a:rPr>
              <a:t>: </a:t>
            </a:r>
            <a:r>
              <a:rPr lang="en-US" sz="2000" smtClean="0">
                <a:cs typeface="Arial" charset="0"/>
              </a:rPr>
              <a:t>Abnormalities could be Temporal lobe involvement , sometimes hemorrhagic, and early involvement of white matter are typical.</a:t>
            </a:r>
          </a:p>
          <a:p>
            <a:pPr algn="l" rtl="0">
              <a:buFont typeface="Wingdings" pitchFamily="2" charset="2"/>
              <a:buChar char="v"/>
            </a:pPr>
            <a:r>
              <a:rPr lang="en-US" sz="2000" b="1" smtClean="0">
                <a:solidFill>
                  <a:srgbClr val="00449E"/>
                </a:solidFill>
                <a:cs typeface="Arial" charset="0"/>
              </a:rPr>
              <a:t>PCR</a:t>
            </a:r>
            <a:r>
              <a:rPr lang="en-US" sz="2000" b="1" smtClean="0">
                <a:cs typeface="Arial" charset="0"/>
              </a:rPr>
              <a:t> : </a:t>
            </a:r>
            <a:r>
              <a:rPr lang="en-US" sz="2000" smtClean="0">
                <a:cs typeface="Arial" charset="0"/>
              </a:rPr>
              <a:t>detection of HSV DNA .</a:t>
            </a:r>
          </a:p>
          <a:p>
            <a:pPr algn="l" rtl="0">
              <a:buFont typeface="Wingdings" pitchFamily="2" charset="2"/>
              <a:buChar char="v"/>
            </a:pPr>
            <a:r>
              <a:rPr lang="en-US" sz="2000" b="1" smtClean="0">
                <a:solidFill>
                  <a:srgbClr val="00449E"/>
                </a:solidFill>
                <a:cs typeface="Arial" charset="0"/>
              </a:rPr>
              <a:t>CT</a:t>
            </a:r>
            <a:r>
              <a:rPr lang="en-US" sz="2000" smtClean="0">
                <a:cs typeface="Arial" charset="0"/>
              </a:rPr>
              <a:t> .</a:t>
            </a:r>
          </a:p>
          <a:p>
            <a:pPr algn="l" rtl="0">
              <a:buFont typeface="Wingdings" pitchFamily="2" charset="2"/>
              <a:buChar char="v"/>
            </a:pPr>
            <a:r>
              <a:rPr lang="en-US" sz="2000" b="1" smtClean="0">
                <a:solidFill>
                  <a:srgbClr val="00449E"/>
                </a:solidFill>
                <a:cs typeface="Arial" charset="0"/>
              </a:rPr>
              <a:t>EEG </a:t>
            </a:r>
            <a:r>
              <a:rPr lang="en-US" sz="2000" b="1" smtClean="0">
                <a:cs typeface="Arial" charset="0"/>
              </a:rPr>
              <a:t>:</a:t>
            </a:r>
            <a:r>
              <a:rPr lang="en-US" sz="2000" smtClean="0">
                <a:cs typeface="Arial" charset="0"/>
              </a:rPr>
              <a:t> has 84% sensitivity to abnormal patterns in HSE . Focal abnormalities eg, ( spike and slow or periodic sharp wave patterns over the involved temporal lobes ) or diffuse slowing may be observed . Finding of Periodic complexes and periodic lateralizing epileptiform discharges (PLEDs) are strongly suggestive of HSE .</a:t>
            </a:r>
            <a:endParaRPr lang="en-US" sz="2000" b="1" smtClean="0">
              <a:cs typeface="Arial" charset="0"/>
            </a:endParaRPr>
          </a:p>
          <a:p>
            <a:pPr algn="l" rtl="0">
              <a:buFont typeface="Wingdings" pitchFamily="2" charset="2"/>
              <a:buChar char="v"/>
            </a:pPr>
            <a:r>
              <a:rPr lang="en-US" sz="2000" b="1" smtClean="0">
                <a:solidFill>
                  <a:srgbClr val="00449E"/>
                </a:solidFill>
                <a:cs typeface="Arial" charset="0"/>
              </a:rPr>
              <a:t>Analysis of Cerebrospinal Fluid </a:t>
            </a:r>
            <a:r>
              <a:rPr lang="en-US" sz="2000" b="1" smtClean="0">
                <a:cs typeface="Arial" charset="0"/>
              </a:rPr>
              <a:t>.</a:t>
            </a:r>
          </a:p>
          <a:p>
            <a:pPr algn="l" rtl="0">
              <a:buFont typeface="Wingdings" pitchFamily="2" charset="2"/>
              <a:buChar char="v"/>
            </a:pPr>
            <a:r>
              <a:rPr lang="en-US" sz="2000" b="1" smtClean="0">
                <a:solidFill>
                  <a:srgbClr val="00449E"/>
                </a:solidFill>
                <a:cs typeface="Arial" charset="0"/>
              </a:rPr>
              <a:t>Viral cultures of CSF </a:t>
            </a:r>
            <a:r>
              <a:rPr lang="en-US" sz="2000" smtClean="0">
                <a:cs typeface="Arial" charset="0"/>
              </a:rPr>
              <a:t>.</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62" name="Title 1"/>
          <p:cNvSpPr>
            <a:spLocks noGrp="1"/>
          </p:cNvSpPr>
          <p:nvPr>
            <p:ph type="title"/>
          </p:nvPr>
        </p:nvSpPr>
        <p:spPr>
          <a:xfrm>
            <a:off x="1857375" y="357188"/>
            <a:ext cx="7286625" cy="1143000"/>
          </a:xfrm>
        </p:spPr>
        <p:txBody>
          <a:bodyPr/>
          <a:lstStyle/>
          <a:p>
            <a:pPr algn="l" rtl="0"/>
            <a:r>
              <a:rPr lang="en-US" sz="6600" b="1" smtClean="0">
                <a:cs typeface="Times New Roman" pitchFamily="18" charset="0"/>
              </a:rPr>
              <a:t>Treatment</a:t>
            </a:r>
          </a:p>
        </p:txBody>
      </p:sp>
      <p:sp>
        <p:nvSpPr>
          <p:cNvPr id="3" name="Content Placeholder 2"/>
          <p:cNvSpPr>
            <a:spLocks noGrp="1"/>
          </p:cNvSpPr>
          <p:nvPr>
            <p:ph idx="1"/>
          </p:nvPr>
        </p:nvSpPr>
        <p:spPr>
          <a:xfrm>
            <a:off x="285750" y="2286000"/>
            <a:ext cx="8572500" cy="4286250"/>
          </a:xfrm>
        </p:spPr>
        <p:txBody>
          <a:bodyPr>
            <a:noAutofit/>
          </a:bodyPr>
          <a:lstStyle/>
          <a:p>
            <a:pPr algn="l" rtl="0">
              <a:buFont typeface="Wingdings" pitchFamily="2" charset="2"/>
              <a:buChar char="v"/>
            </a:pPr>
            <a:r>
              <a:rPr lang="en-US" sz="2400" b="1" smtClean="0">
                <a:solidFill>
                  <a:srgbClr val="00449E"/>
                </a:solidFill>
                <a:cs typeface="Arial" charset="0"/>
              </a:rPr>
              <a:t>Antiviral therapy :</a:t>
            </a:r>
          </a:p>
          <a:p>
            <a:pPr algn="l" rtl="0">
              <a:buFont typeface="Arial" charset="0"/>
              <a:buNone/>
            </a:pPr>
            <a:r>
              <a:rPr lang="en-US" sz="2400" smtClean="0">
                <a:cs typeface="Arial" charset="0"/>
              </a:rPr>
              <a:t>When the diagnosis of HSE is suspected or has been established, </a:t>
            </a:r>
            <a:r>
              <a:rPr lang="en-US" sz="2400" smtClean="0">
                <a:solidFill>
                  <a:srgbClr val="00449E"/>
                </a:solidFill>
                <a:cs typeface="Arial" charset="0"/>
              </a:rPr>
              <a:t>Acyclovir</a:t>
            </a:r>
            <a:r>
              <a:rPr lang="en-US" sz="2400" smtClean="0">
                <a:cs typeface="Arial" charset="0"/>
              </a:rPr>
              <a:t> is the treatment of choice . </a:t>
            </a:r>
          </a:p>
          <a:p>
            <a:pPr algn="l" rtl="0">
              <a:buFont typeface="Arial" charset="0"/>
              <a:buNone/>
            </a:pPr>
            <a:r>
              <a:rPr lang="en-US" sz="2400" smtClean="0">
                <a:cs typeface="Arial" charset="0"/>
              </a:rPr>
              <a:t>20 mg/kg IV every 8 hours ( 60 mg/kg/d ) is currently recommended for neonatal HSE, This dosage is higher than that used in older children and adults.</a:t>
            </a:r>
          </a:p>
          <a:p>
            <a:pPr algn="l" rtl="0">
              <a:buFont typeface="Wingdings" pitchFamily="2" charset="2"/>
              <a:buChar char="v"/>
            </a:pPr>
            <a:r>
              <a:rPr lang="en-US" sz="2400" b="1" smtClean="0">
                <a:solidFill>
                  <a:srgbClr val="00449E"/>
                </a:solidFill>
                <a:cs typeface="Arial" charset="0"/>
              </a:rPr>
              <a:t>Treat Increased intracranial pressure .</a:t>
            </a:r>
          </a:p>
          <a:p>
            <a:pPr algn="l" rtl="0">
              <a:buFont typeface="Wingdings" pitchFamily="2" charset="2"/>
              <a:buChar char="v"/>
            </a:pPr>
            <a:r>
              <a:rPr lang="en-US" sz="2400" b="1" smtClean="0">
                <a:solidFill>
                  <a:srgbClr val="00449E"/>
                </a:solidFill>
                <a:cs typeface="Arial" charset="0"/>
              </a:rPr>
              <a:t>Management of seizure .</a:t>
            </a:r>
          </a:p>
          <a:p>
            <a:pPr algn="l" rtl="0">
              <a:buFont typeface="Wingdings" pitchFamily="2" charset="2"/>
              <a:buChar char="v"/>
            </a:pPr>
            <a:r>
              <a:rPr lang="en-US" sz="2400" b="1" smtClean="0">
                <a:solidFill>
                  <a:srgbClr val="00449E"/>
                </a:solidFill>
                <a:cs typeface="Arial" charset="0"/>
              </a:rPr>
              <a:t>Steroid Therapy .</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64999">
              <a:schemeClr val="accent1">
                <a:lumMod val="20000"/>
                <a:lumOff val="80000"/>
              </a:schemeClr>
            </a:gs>
            <a:gs pos="100000">
              <a:schemeClr val="accent4">
                <a:lumMod val="75000"/>
              </a:schemeClr>
            </a:gs>
          </a:gsLst>
          <a:lin ang="2700000" scaled="1"/>
          <a:tileRect/>
        </a:gradFill>
        <a:effectLst/>
      </p:bgPr>
    </p:bg>
    <p:spTree>
      <p:nvGrpSpPr>
        <p:cNvPr id="1" name=""/>
        <p:cNvGrpSpPr/>
        <p:nvPr/>
      </p:nvGrpSpPr>
      <p:grpSpPr>
        <a:xfrm>
          <a:off x="0" y="0"/>
          <a:ext cx="0" cy="0"/>
          <a:chOff x="0" y="0"/>
          <a:chExt cx="0" cy="0"/>
        </a:xfrm>
      </p:grpSpPr>
      <p:pic>
        <p:nvPicPr>
          <p:cNvPr id="4" name="Picture 3" descr="PIC-332-1317234821.jpg"/>
          <p:cNvPicPr>
            <a:picLocks noChangeAspect="1"/>
          </p:cNvPicPr>
          <p:nvPr/>
        </p:nvPicPr>
        <p:blipFill>
          <a:blip r:embed="rId3"/>
          <a:stretch>
            <a:fillRect/>
          </a:stretch>
        </p:blipFill>
        <p:spPr>
          <a:xfrm>
            <a:off x="0" y="0"/>
            <a:ext cx="9144000" cy="4227513"/>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1714480" y="4286256"/>
            <a:ext cx="6143668" cy="1862048"/>
          </a:xfrm>
          <a:prstGeom prst="rect">
            <a:avLst/>
          </a:prstGeom>
          <a:noFill/>
          <a:ln w="34925">
            <a:noFill/>
          </a:ln>
          <a:effectLst>
            <a:outerShdw blurRad="317500" dir="2700000" algn="ctr">
              <a:srgbClr val="000000">
                <a:alpha val="43000"/>
              </a:srgbClr>
            </a:outerShdw>
          </a:effectLst>
          <a:scene3d>
            <a:camera prst="perspectiveHeroicExtremeRightFacing"/>
            <a:lightRig rig="threePt" dir="t"/>
          </a:scene3d>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115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cs typeface="+mn-cs"/>
              </a:rPr>
              <a:t>THANKS</a:t>
            </a:r>
            <a:endParaRPr lang="en-US" sz="7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cs typeface="+mn-cs"/>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5362" name="Title 1"/>
          <p:cNvSpPr>
            <a:spLocks noGrp="1"/>
          </p:cNvSpPr>
          <p:nvPr>
            <p:ph type="title"/>
          </p:nvPr>
        </p:nvSpPr>
        <p:spPr>
          <a:xfrm>
            <a:off x="2428875" y="357188"/>
            <a:ext cx="6715125" cy="1143000"/>
          </a:xfrm>
        </p:spPr>
        <p:txBody>
          <a:bodyPr/>
          <a:lstStyle/>
          <a:p>
            <a:pPr algn="l" rtl="0"/>
            <a:r>
              <a:rPr lang="en-US" sz="6600" b="1" smtClean="0">
                <a:cs typeface="Times New Roman" pitchFamily="18" charset="0"/>
              </a:rPr>
              <a:t>Definitions</a:t>
            </a:r>
            <a:endParaRPr lang="ar-SA" sz="7200" smtClean="0">
              <a:solidFill>
                <a:schemeClr val="bg1"/>
              </a:solidFill>
            </a:endParaRPr>
          </a:p>
        </p:txBody>
      </p:sp>
      <p:sp>
        <p:nvSpPr>
          <p:cNvPr id="3" name="Content Placeholder 2"/>
          <p:cNvSpPr>
            <a:spLocks noGrp="1"/>
          </p:cNvSpPr>
          <p:nvPr>
            <p:ph idx="1"/>
          </p:nvPr>
        </p:nvSpPr>
        <p:spPr>
          <a:xfrm>
            <a:off x="285750" y="2214563"/>
            <a:ext cx="8715375" cy="4286250"/>
          </a:xfrm>
        </p:spPr>
        <p:txBody>
          <a:bodyPr rtlCol="1">
            <a:normAutofit fontScale="92500"/>
          </a:bodyPr>
          <a:lstStyle/>
          <a:p>
            <a:pPr algn="l" rtl="0" fontAlgn="auto">
              <a:spcAft>
                <a:spcPts val="0"/>
              </a:spcAft>
              <a:buFont typeface="Arial" pitchFamily="34" charset="0"/>
              <a:buNone/>
              <a:defRPr/>
            </a:pPr>
            <a:r>
              <a:rPr lang="en-US" b="1" dirty="0" smtClean="0">
                <a:solidFill>
                  <a:schemeClr val="accent5">
                    <a:lumMod val="75000"/>
                  </a:schemeClr>
                </a:solidFill>
              </a:rPr>
              <a:t>Encephalitis</a:t>
            </a:r>
          </a:p>
          <a:p>
            <a:pPr algn="l" rtl="0" fontAlgn="auto">
              <a:spcAft>
                <a:spcPts val="0"/>
              </a:spcAft>
              <a:buFont typeface="Arial" pitchFamily="34" charset="0"/>
              <a:buNone/>
              <a:defRPr/>
            </a:pPr>
            <a:r>
              <a:rPr lang="en-US" dirty="0" smtClean="0"/>
              <a:t>Inflammation of </a:t>
            </a:r>
            <a:r>
              <a:rPr lang="en-US" dirty="0" smtClean="0">
                <a:solidFill>
                  <a:schemeClr val="accent1">
                    <a:lumMod val="75000"/>
                  </a:schemeClr>
                </a:solidFill>
              </a:rPr>
              <a:t>the brain parenchyma</a:t>
            </a:r>
            <a:r>
              <a:rPr lang="en-US" dirty="0" smtClean="0"/>
              <a:t>, present as diffuse and/or focal neuropsychological dysfunction . </a:t>
            </a:r>
            <a:endParaRPr lang="en-US" b="1" dirty="0" smtClean="0">
              <a:solidFill>
                <a:schemeClr val="accent5">
                  <a:lumMod val="75000"/>
                </a:schemeClr>
              </a:solidFill>
            </a:endParaRPr>
          </a:p>
          <a:p>
            <a:pPr algn="l" rtl="0" fontAlgn="auto">
              <a:spcAft>
                <a:spcPts val="0"/>
              </a:spcAft>
              <a:buFont typeface="Arial" pitchFamily="34" charset="0"/>
              <a:buNone/>
              <a:defRPr/>
            </a:pPr>
            <a:r>
              <a:rPr lang="en-US" b="1" dirty="0" smtClean="0">
                <a:solidFill>
                  <a:schemeClr val="accent5">
                    <a:lumMod val="75000"/>
                  </a:schemeClr>
                </a:solidFill>
              </a:rPr>
              <a:t>Meningitis</a:t>
            </a:r>
          </a:p>
          <a:p>
            <a:pPr algn="l" rtl="0" fontAlgn="auto">
              <a:spcAft>
                <a:spcPts val="0"/>
              </a:spcAft>
              <a:buFont typeface="Arial" pitchFamily="34" charset="0"/>
              <a:buNone/>
              <a:defRPr/>
            </a:pPr>
            <a:r>
              <a:rPr lang="en-US" dirty="0" smtClean="0"/>
              <a:t>Inflammation of the </a:t>
            </a:r>
            <a:r>
              <a:rPr lang="en-US" dirty="0" err="1" smtClean="0"/>
              <a:t>meninges</a:t>
            </a:r>
            <a:r>
              <a:rPr lang="en-US" dirty="0" smtClean="0"/>
              <a:t> ( membranes surrounding the brain and spinal cord ) .</a:t>
            </a:r>
          </a:p>
          <a:p>
            <a:pPr algn="l" rtl="0" fontAlgn="auto">
              <a:spcAft>
                <a:spcPts val="0"/>
              </a:spcAft>
              <a:buFont typeface="Arial" pitchFamily="34" charset="0"/>
              <a:buNone/>
              <a:defRPr/>
            </a:pPr>
            <a:r>
              <a:rPr lang="en-US" b="1" dirty="0" err="1" smtClean="0">
                <a:solidFill>
                  <a:schemeClr val="accent5">
                    <a:lumMod val="75000"/>
                  </a:schemeClr>
                </a:solidFill>
              </a:rPr>
              <a:t>Meningoencephalitis</a:t>
            </a:r>
            <a:endParaRPr lang="en-US" b="1" dirty="0" smtClean="0">
              <a:solidFill>
                <a:schemeClr val="accent5">
                  <a:lumMod val="75000"/>
                </a:schemeClr>
              </a:solidFill>
            </a:endParaRPr>
          </a:p>
          <a:p>
            <a:pPr algn="l" rtl="0" fontAlgn="auto">
              <a:spcAft>
                <a:spcPts val="0"/>
              </a:spcAft>
              <a:buFont typeface="Arial" pitchFamily="34" charset="0"/>
              <a:buNone/>
              <a:defRPr/>
            </a:pPr>
            <a:r>
              <a:rPr lang="en-US" dirty="0" smtClean="0"/>
              <a:t>Inflammation of the </a:t>
            </a:r>
            <a:r>
              <a:rPr lang="en-US" dirty="0" err="1" smtClean="0"/>
              <a:t>meninges</a:t>
            </a:r>
            <a:r>
              <a:rPr lang="en-US" dirty="0" smtClean="0"/>
              <a:t> and brain parenchyma .</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6386" name="Title 1"/>
          <p:cNvSpPr>
            <a:spLocks noGrp="1"/>
          </p:cNvSpPr>
          <p:nvPr>
            <p:ph type="title"/>
          </p:nvPr>
        </p:nvSpPr>
        <p:spPr>
          <a:xfrm>
            <a:off x="2571750" y="142875"/>
            <a:ext cx="6357938" cy="1000125"/>
          </a:xfrm>
        </p:spPr>
        <p:txBody>
          <a:bodyPr/>
          <a:lstStyle/>
          <a:p>
            <a:pPr rtl="0"/>
            <a:r>
              <a:rPr lang="en-US" sz="5400" smtClean="0">
                <a:solidFill>
                  <a:schemeClr val="accent1"/>
                </a:solidFill>
                <a:cs typeface="Times New Roman" pitchFamily="18" charset="0"/>
              </a:rPr>
              <a:t>Etiology</a:t>
            </a:r>
          </a:p>
        </p:txBody>
      </p:sp>
      <p:sp>
        <p:nvSpPr>
          <p:cNvPr id="3" name="Content Placeholder 2"/>
          <p:cNvSpPr>
            <a:spLocks noGrp="1"/>
          </p:cNvSpPr>
          <p:nvPr>
            <p:ph idx="1"/>
          </p:nvPr>
        </p:nvSpPr>
        <p:spPr>
          <a:xfrm>
            <a:off x="2571750" y="1214438"/>
            <a:ext cx="6357938" cy="4972050"/>
          </a:xfrm>
        </p:spPr>
        <p:txBody>
          <a:bodyPr>
            <a:normAutofit/>
          </a:bodyPr>
          <a:lstStyle/>
          <a:p>
            <a:pPr algn="l" rtl="0">
              <a:lnSpc>
                <a:spcPct val="80000"/>
              </a:lnSpc>
              <a:buFont typeface="Arial" charset="0"/>
              <a:buNone/>
            </a:pPr>
            <a:r>
              <a:rPr lang="en-US" sz="2700" b="1" smtClean="0">
                <a:solidFill>
                  <a:srgbClr val="00449E"/>
                </a:solidFill>
                <a:cs typeface="Arial" charset="0"/>
              </a:rPr>
              <a:t>The cause of encephalitis is usually infectious.</a:t>
            </a:r>
          </a:p>
          <a:p>
            <a:pPr algn="l" rtl="0">
              <a:lnSpc>
                <a:spcPct val="80000"/>
              </a:lnSpc>
              <a:buFont typeface="Arial" charset="0"/>
              <a:buNone/>
            </a:pPr>
            <a:endParaRPr lang="en-US" sz="2700" b="1" smtClean="0">
              <a:solidFill>
                <a:srgbClr val="00449E"/>
              </a:solidFill>
              <a:cs typeface="Arial" charset="0"/>
            </a:endParaRPr>
          </a:p>
          <a:p>
            <a:pPr algn="l" rtl="0">
              <a:lnSpc>
                <a:spcPct val="80000"/>
              </a:lnSpc>
              <a:buFont typeface="Wingdings" pitchFamily="2" charset="2"/>
              <a:buChar char="v"/>
            </a:pPr>
            <a:r>
              <a:rPr lang="en-US" sz="2700" b="1" smtClean="0">
                <a:solidFill>
                  <a:srgbClr val="E90062"/>
                </a:solidFill>
                <a:cs typeface="Arial" charset="0"/>
              </a:rPr>
              <a:t>Viral Causes:</a:t>
            </a:r>
          </a:p>
          <a:p>
            <a:pPr algn="l" rtl="0">
              <a:lnSpc>
                <a:spcPct val="80000"/>
              </a:lnSpc>
              <a:buFont typeface="Wingdings" pitchFamily="2" charset="2"/>
              <a:buChar char="v"/>
            </a:pPr>
            <a:r>
              <a:rPr lang="en-US" sz="2700" smtClean="0">
                <a:cs typeface="Arial" charset="0"/>
              </a:rPr>
              <a:t>Enteroviruses </a:t>
            </a:r>
            <a:r>
              <a:rPr lang="en-US" sz="2000" u="sng" smtClean="0">
                <a:solidFill>
                  <a:schemeClr val="accent2"/>
                </a:solidFill>
                <a:cs typeface="Arial" charset="0"/>
              </a:rPr>
              <a:t>(it is the most common cause of the viral infection)</a:t>
            </a:r>
            <a:endParaRPr lang="en-US" sz="2000" b="1" u="sng" smtClean="0">
              <a:solidFill>
                <a:schemeClr val="accent2"/>
              </a:solidFill>
              <a:cs typeface="Arial" charset="0"/>
            </a:endParaRPr>
          </a:p>
          <a:p>
            <a:pPr algn="l" rtl="0">
              <a:lnSpc>
                <a:spcPct val="80000"/>
              </a:lnSpc>
            </a:pPr>
            <a:r>
              <a:rPr lang="en-US" sz="2700" smtClean="0">
                <a:cs typeface="Arial" charset="0"/>
              </a:rPr>
              <a:t>Herpesviruses </a:t>
            </a:r>
            <a:r>
              <a:rPr lang="en-US" sz="2000" smtClean="0">
                <a:solidFill>
                  <a:schemeClr val="accent2"/>
                </a:solidFill>
                <a:cs typeface="Arial" charset="0"/>
              </a:rPr>
              <a:t>(it is the most common cause of the complications)</a:t>
            </a:r>
          </a:p>
          <a:p>
            <a:pPr algn="l" rtl="0">
              <a:lnSpc>
                <a:spcPct val="80000"/>
              </a:lnSpc>
            </a:pPr>
            <a:r>
              <a:rPr lang="en-US" sz="2700" smtClean="0">
                <a:cs typeface="Arial" charset="0"/>
              </a:rPr>
              <a:t>Arboviruses.</a:t>
            </a:r>
          </a:p>
          <a:p>
            <a:pPr algn="l" rtl="0">
              <a:lnSpc>
                <a:spcPct val="80000"/>
              </a:lnSpc>
            </a:pPr>
            <a:r>
              <a:rPr lang="en-US" sz="2700" smtClean="0">
                <a:cs typeface="Arial" charset="0"/>
              </a:rPr>
              <a:t>Adenoviruses .</a:t>
            </a:r>
          </a:p>
          <a:p>
            <a:pPr algn="l" rtl="0">
              <a:lnSpc>
                <a:spcPct val="80000"/>
              </a:lnSpc>
            </a:pPr>
            <a:r>
              <a:rPr lang="en-US" sz="2700" smtClean="0">
                <a:cs typeface="Arial" charset="0"/>
              </a:rPr>
              <a:t>Rabies virus .</a:t>
            </a:r>
          </a:p>
          <a:p>
            <a:pPr algn="l" rtl="0">
              <a:lnSpc>
                <a:spcPct val="80000"/>
              </a:lnSpc>
            </a:pPr>
            <a:r>
              <a:rPr lang="en-US" sz="2700" smtClean="0">
                <a:cs typeface="Arial" charset="0"/>
              </a:rPr>
              <a:t>Rubella virus.</a:t>
            </a:r>
            <a:endParaRPr lang="en-US" sz="2000" smtClean="0">
              <a:solidFill>
                <a:schemeClr val="accent2"/>
              </a:solidFill>
              <a:cs typeface="Arial" charset="0"/>
            </a:endParaRPr>
          </a:p>
          <a:p>
            <a:pPr algn="l" rtl="0">
              <a:lnSpc>
                <a:spcPct val="80000"/>
              </a:lnSpc>
            </a:pPr>
            <a:r>
              <a:rPr lang="en-US" sz="2700" smtClean="0">
                <a:cs typeface="Arial" charset="0"/>
              </a:rPr>
              <a:t>Measles virus .</a:t>
            </a:r>
          </a:p>
          <a:p>
            <a:pPr algn="l" rtl="0">
              <a:lnSpc>
                <a:spcPct val="80000"/>
              </a:lnSpc>
            </a:pPr>
            <a:r>
              <a:rPr lang="en-US" sz="2700" smtClean="0">
                <a:cs typeface="Arial" charset="0"/>
              </a:rPr>
              <a:t>Mumps virus .</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0" name="Title 1"/>
          <p:cNvSpPr>
            <a:spLocks noGrp="1"/>
          </p:cNvSpPr>
          <p:nvPr>
            <p:ph type="title"/>
          </p:nvPr>
        </p:nvSpPr>
        <p:spPr>
          <a:xfrm>
            <a:off x="2571750" y="142875"/>
            <a:ext cx="6357938" cy="1000125"/>
          </a:xfrm>
        </p:spPr>
        <p:txBody>
          <a:bodyPr/>
          <a:lstStyle/>
          <a:p>
            <a:pPr rtl="0"/>
            <a:r>
              <a:rPr lang="en-US" sz="5400" smtClean="0">
                <a:solidFill>
                  <a:schemeClr val="accent1"/>
                </a:solidFill>
                <a:cs typeface="Times New Roman" pitchFamily="18" charset="0"/>
              </a:rPr>
              <a:t>Etiology</a:t>
            </a:r>
          </a:p>
        </p:txBody>
      </p:sp>
      <p:sp>
        <p:nvSpPr>
          <p:cNvPr id="3" name="Content Placeholder 2"/>
          <p:cNvSpPr>
            <a:spLocks noGrp="1"/>
          </p:cNvSpPr>
          <p:nvPr>
            <p:ph idx="1"/>
          </p:nvPr>
        </p:nvSpPr>
        <p:spPr>
          <a:xfrm>
            <a:off x="2571750" y="1214438"/>
            <a:ext cx="6357938" cy="4972050"/>
          </a:xfrm>
        </p:spPr>
        <p:txBody>
          <a:bodyPr rtlCol="1">
            <a:normAutofit fontScale="92500" lnSpcReduction="10000"/>
          </a:bodyPr>
          <a:lstStyle/>
          <a:p>
            <a:pPr algn="l" rtl="0" fontAlgn="auto">
              <a:spcAft>
                <a:spcPts val="0"/>
              </a:spcAft>
              <a:buFont typeface="Wingdings" pitchFamily="2" charset="2"/>
              <a:buChar char="v"/>
              <a:defRPr/>
            </a:pPr>
            <a:r>
              <a:rPr lang="en-US" b="1" dirty="0" smtClean="0">
                <a:solidFill>
                  <a:schemeClr val="accent5">
                    <a:lumMod val="75000"/>
                  </a:schemeClr>
                </a:solidFill>
              </a:rPr>
              <a:t>Bacterial and other causes :</a:t>
            </a:r>
          </a:p>
          <a:p>
            <a:pPr algn="l" rtl="0" fontAlgn="auto">
              <a:spcAft>
                <a:spcPts val="0"/>
              </a:spcAft>
              <a:buFont typeface="Arial" pitchFamily="34" charset="0"/>
              <a:buChar char="•"/>
              <a:defRPr/>
            </a:pPr>
            <a:r>
              <a:rPr lang="en-US" dirty="0" err="1" smtClean="0">
                <a:solidFill>
                  <a:schemeClr val="accent1">
                    <a:lumMod val="75000"/>
                  </a:schemeClr>
                </a:solidFill>
              </a:rPr>
              <a:t>Mycoplasma</a:t>
            </a:r>
            <a:r>
              <a:rPr lang="en-US" dirty="0" smtClean="0"/>
              <a:t> species and those causing </a:t>
            </a:r>
            <a:r>
              <a:rPr lang="en-US" dirty="0" err="1" smtClean="0">
                <a:solidFill>
                  <a:schemeClr val="accent1">
                    <a:lumMod val="75000"/>
                  </a:schemeClr>
                </a:solidFill>
              </a:rPr>
              <a:t>rickettsial</a:t>
            </a:r>
            <a:r>
              <a:rPr lang="en-US" dirty="0" smtClean="0"/>
              <a:t> or </a:t>
            </a:r>
            <a:r>
              <a:rPr lang="en-US" dirty="0" smtClean="0">
                <a:solidFill>
                  <a:schemeClr val="accent1">
                    <a:lumMod val="75000"/>
                  </a:schemeClr>
                </a:solidFill>
              </a:rPr>
              <a:t>cat-scratch</a:t>
            </a:r>
            <a:r>
              <a:rPr lang="en-US" dirty="0" smtClean="0"/>
              <a:t> disease, are rare and invariably involve inflammation of the </a:t>
            </a:r>
            <a:r>
              <a:rPr lang="en-US" dirty="0" err="1" smtClean="0"/>
              <a:t>meninges</a:t>
            </a:r>
            <a:r>
              <a:rPr lang="en-US" dirty="0" smtClean="0"/>
              <a:t> out of proportion to their encephalitic components . </a:t>
            </a:r>
          </a:p>
          <a:p>
            <a:pPr algn="l" rtl="0" fontAlgn="auto">
              <a:spcAft>
                <a:spcPts val="0"/>
              </a:spcAft>
              <a:buFont typeface="Arial" pitchFamily="34" charset="0"/>
              <a:buChar char="•"/>
              <a:defRPr/>
            </a:pPr>
            <a:r>
              <a:rPr lang="en-US" dirty="0" smtClean="0"/>
              <a:t>Syphilis .</a:t>
            </a:r>
          </a:p>
          <a:p>
            <a:pPr algn="l" rtl="0" fontAlgn="auto">
              <a:spcAft>
                <a:spcPts val="0"/>
              </a:spcAft>
              <a:buFont typeface="Arial" pitchFamily="34" charset="0"/>
              <a:buChar char="•"/>
              <a:defRPr/>
            </a:pPr>
            <a:r>
              <a:rPr lang="en-US" dirty="0" smtClean="0"/>
              <a:t>Toxoplasmosis , malaria , primary amoebic </a:t>
            </a:r>
            <a:r>
              <a:rPr lang="en-US" dirty="0" err="1" smtClean="0"/>
              <a:t>meningoencephalitis</a:t>
            </a:r>
            <a:r>
              <a:rPr lang="en-US" dirty="0" smtClean="0"/>
              <a:t> and Lyme disease .</a:t>
            </a:r>
          </a:p>
          <a:p>
            <a:pPr algn="l" rtl="0" fontAlgn="auto">
              <a:spcAft>
                <a:spcPts val="0"/>
              </a:spcAft>
              <a:buFont typeface="Wingdings" pitchFamily="2" charset="2"/>
              <a:buChar char="v"/>
              <a:defRPr/>
            </a:pPr>
            <a:endParaRPr lang="en-US" dirty="0"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57375" y="357188"/>
            <a:ext cx="7286625" cy="1143000"/>
          </a:xfrm>
        </p:spPr>
        <p:txBody>
          <a:bodyPr rtlCol="1">
            <a:normAutofit fontScale="90000"/>
          </a:bodyPr>
          <a:lstStyle/>
          <a:p>
            <a:pPr algn="l" rtl="0" fontAlgn="auto">
              <a:spcAft>
                <a:spcPts val="0"/>
              </a:spcAft>
              <a:defRPr/>
            </a:pPr>
            <a:r>
              <a:rPr lang="en-US" sz="6600" b="1" dirty="0" smtClean="0"/>
              <a:t>Clinical Manifestations</a:t>
            </a:r>
            <a:endParaRPr lang="ar-SA" sz="7200" dirty="0">
              <a:solidFill>
                <a:schemeClr val="bg1"/>
              </a:solidFill>
            </a:endParaRPr>
          </a:p>
        </p:txBody>
      </p:sp>
      <p:sp>
        <p:nvSpPr>
          <p:cNvPr id="3" name="Content Placeholder 2"/>
          <p:cNvSpPr>
            <a:spLocks noGrp="1"/>
          </p:cNvSpPr>
          <p:nvPr>
            <p:ph idx="1"/>
          </p:nvPr>
        </p:nvSpPr>
        <p:spPr>
          <a:xfrm>
            <a:off x="285750" y="2214563"/>
            <a:ext cx="8715375" cy="4286250"/>
          </a:xfrm>
        </p:spPr>
        <p:txBody>
          <a:bodyPr rtlCol="1">
            <a:normAutofit/>
          </a:bodyPr>
          <a:lstStyle/>
          <a:p>
            <a:pPr algn="l" rtl="0" fontAlgn="auto">
              <a:spcAft>
                <a:spcPts val="0"/>
              </a:spcAft>
              <a:buFont typeface="Arial" pitchFamily="34" charset="0"/>
              <a:buNone/>
              <a:defRPr/>
            </a:pPr>
            <a:r>
              <a:rPr lang="en-US" dirty="0" smtClean="0"/>
              <a:t>The clinical presentation and course can be markedly variable . </a:t>
            </a:r>
          </a:p>
          <a:p>
            <a:pPr algn="l" rtl="0" fontAlgn="auto">
              <a:spcAft>
                <a:spcPts val="0"/>
              </a:spcAft>
              <a:buFont typeface="Arial" pitchFamily="34" charset="0"/>
              <a:buNone/>
              <a:defRPr/>
            </a:pPr>
            <a:endParaRPr lang="en-US" dirty="0" smtClean="0"/>
          </a:p>
          <a:p>
            <a:pPr algn="l" rtl="0" fontAlgn="auto">
              <a:spcAft>
                <a:spcPts val="0"/>
              </a:spcAft>
              <a:buFont typeface="Arial" pitchFamily="34" charset="0"/>
              <a:buNone/>
              <a:defRPr/>
            </a:pPr>
            <a:r>
              <a:rPr lang="en-US" dirty="0" smtClean="0"/>
              <a:t>The </a:t>
            </a:r>
            <a:r>
              <a:rPr lang="en-US" dirty="0" smtClean="0">
                <a:solidFill>
                  <a:schemeClr val="accent5">
                    <a:lumMod val="75000"/>
                  </a:schemeClr>
                </a:solidFill>
              </a:rPr>
              <a:t>acuity</a:t>
            </a:r>
            <a:r>
              <a:rPr lang="en-US" dirty="0" smtClean="0"/>
              <a:t> and </a:t>
            </a:r>
            <a:r>
              <a:rPr lang="en-US" dirty="0" smtClean="0">
                <a:solidFill>
                  <a:schemeClr val="accent5">
                    <a:lumMod val="75000"/>
                  </a:schemeClr>
                </a:solidFill>
              </a:rPr>
              <a:t>severity</a:t>
            </a:r>
            <a:r>
              <a:rPr lang="en-US" dirty="0" smtClean="0"/>
              <a:t> of the presentation correlate with the prognosis .</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71750" y="142875"/>
            <a:ext cx="6357938" cy="1000125"/>
          </a:xfrm>
        </p:spPr>
        <p:txBody>
          <a:bodyPr rtlCol="1">
            <a:normAutofit fontScale="90000"/>
          </a:bodyPr>
          <a:lstStyle/>
          <a:p>
            <a:pPr rtl="0" fontAlgn="auto">
              <a:spcAft>
                <a:spcPts val="0"/>
              </a:spcAft>
              <a:defRPr/>
            </a:pPr>
            <a:r>
              <a:rPr lang="en-US" sz="5400" dirty="0" smtClean="0">
                <a:solidFill>
                  <a:schemeClr val="accent1"/>
                </a:solidFill>
              </a:rPr>
              <a:t>Clinical Manifestations</a:t>
            </a:r>
            <a:endParaRPr lang="en-US" sz="5400" dirty="0">
              <a:solidFill>
                <a:schemeClr val="accent1"/>
              </a:solidFill>
            </a:endParaRPr>
          </a:p>
        </p:txBody>
      </p:sp>
      <p:sp>
        <p:nvSpPr>
          <p:cNvPr id="3" name="Content Placeholder 2"/>
          <p:cNvSpPr>
            <a:spLocks noGrp="1"/>
          </p:cNvSpPr>
          <p:nvPr>
            <p:ph idx="1"/>
          </p:nvPr>
        </p:nvSpPr>
        <p:spPr>
          <a:xfrm>
            <a:off x="2571750" y="1214438"/>
            <a:ext cx="6357938" cy="4972050"/>
          </a:xfrm>
        </p:spPr>
        <p:txBody>
          <a:bodyPr>
            <a:normAutofit/>
          </a:bodyPr>
          <a:lstStyle/>
          <a:p>
            <a:pPr algn="l" rtl="0">
              <a:buFont typeface="Wingdings" pitchFamily="2" charset="2"/>
              <a:buChar char="v"/>
            </a:pPr>
            <a:r>
              <a:rPr lang="en-US" smtClean="0">
                <a:cs typeface="Arial" charset="0"/>
              </a:rPr>
              <a:t>Acute infectious encephalitis usualy preceded by prodrome of several days of  nonspecific symptoms such as </a:t>
            </a:r>
            <a:r>
              <a:rPr lang="en-US" smtClean="0">
                <a:solidFill>
                  <a:srgbClr val="00449E"/>
                </a:solidFill>
                <a:cs typeface="Arial" charset="0"/>
              </a:rPr>
              <a:t>cough</a:t>
            </a:r>
            <a:r>
              <a:rPr lang="en-US" smtClean="0">
                <a:cs typeface="Arial" charset="0"/>
              </a:rPr>
              <a:t>, </a:t>
            </a:r>
            <a:r>
              <a:rPr lang="en-US" smtClean="0">
                <a:solidFill>
                  <a:srgbClr val="00449E"/>
                </a:solidFill>
                <a:cs typeface="Arial" charset="0"/>
              </a:rPr>
              <a:t>sore throat</a:t>
            </a:r>
            <a:r>
              <a:rPr lang="en-US" smtClean="0">
                <a:cs typeface="Arial" charset="0"/>
              </a:rPr>
              <a:t>, </a:t>
            </a:r>
            <a:r>
              <a:rPr lang="en-US" smtClean="0">
                <a:solidFill>
                  <a:srgbClr val="00449E"/>
                </a:solidFill>
                <a:cs typeface="Arial" charset="0"/>
              </a:rPr>
              <a:t>fever</a:t>
            </a:r>
            <a:r>
              <a:rPr lang="en-US" smtClean="0">
                <a:cs typeface="Arial" charset="0"/>
              </a:rPr>
              <a:t>, </a:t>
            </a:r>
            <a:r>
              <a:rPr lang="en-US" smtClean="0">
                <a:solidFill>
                  <a:srgbClr val="00449E"/>
                </a:solidFill>
                <a:cs typeface="Arial" charset="0"/>
              </a:rPr>
              <a:t>headache</a:t>
            </a:r>
            <a:r>
              <a:rPr lang="en-US" smtClean="0">
                <a:cs typeface="Arial" charset="0"/>
              </a:rPr>
              <a:t> and </a:t>
            </a:r>
            <a:r>
              <a:rPr lang="en-US" smtClean="0">
                <a:solidFill>
                  <a:srgbClr val="00449E"/>
                </a:solidFill>
                <a:cs typeface="Arial" charset="0"/>
              </a:rPr>
              <a:t>abdominal complaints</a:t>
            </a:r>
            <a:r>
              <a:rPr lang="en-US" smtClean="0">
                <a:cs typeface="Arial" charset="0"/>
              </a:rPr>
              <a:t>,</a:t>
            </a:r>
            <a:r>
              <a:rPr lang="en-US" smtClean="0">
                <a:solidFill>
                  <a:srgbClr val="00449E"/>
                </a:solidFill>
                <a:cs typeface="Arial" charset="0"/>
              </a:rPr>
              <a:t> </a:t>
            </a:r>
            <a:r>
              <a:rPr lang="en-US" smtClean="0">
                <a:cs typeface="Arial" charset="0"/>
              </a:rPr>
              <a:t>followed by </a:t>
            </a:r>
            <a:r>
              <a:rPr lang="en-US" smtClean="0">
                <a:solidFill>
                  <a:srgbClr val="00449E"/>
                </a:solidFill>
                <a:cs typeface="Arial" charset="0"/>
              </a:rPr>
              <a:t>progressive lethargy, </a:t>
            </a:r>
            <a:r>
              <a:rPr lang="en-US" u="sng" smtClean="0">
                <a:solidFill>
                  <a:schemeClr val="accent2"/>
                </a:solidFill>
                <a:cs typeface="Arial" charset="0"/>
              </a:rPr>
              <a:t>decreased</a:t>
            </a:r>
            <a:r>
              <a:rPr lang="en-US" smtClean="0">
                <a:solidFill>
                  <a:srgbClr val="00449E"/>
                </a:solidFill>
                <a:cs typeface="Arial" charset="0"/>
              </a:rPr>
              <a:t> </a:t>
            </a:r>
            <a:r>
              <a:rPr lang="en-US" u="sng" smtClean="0">
                <a:solidFill>
                  <a:schemeClr val="accent2"/>
                </a:solidFill>
                <a:cs typeface="Arial" charset="0"/>
              </a:rPr>
              <a:t>level of consciousness</a:t>
            </a:r>
            <a:r>
              <a:rPr lang="en-US" smtClean="0">
                <a:solidFill>
                  <a:srgbClr val="00449E"/>
                </a:solidFill>
                <a:cs typeface="Arial" charset="0"/>
              </a:rPr>
              <a:t>,</a:t>
            </a:r>
            <a:r>
              <a:rPr lang="en-US" u="sng" smtClean="0">
                <a:solidFill>
                  <a:schemeClr val="accent2"/>
                </a:solidFill>
                <a:cs typeface="Arial" charset="0"/>
              </a:rPr>
              <a:t> seizure</a:t>
            </a:r>
            <a:r>
              <a:rPr lang="en-US" smtClean="0">
                <a:cs typeface="Arial" charset="0"/>
              </a:rPr>
              <a:t>, </a:t>
            </a:r>
            <a:r>
              <a:rPr lang="en-US" u="sng" smtClean="0">
                <a:solidFill>
                  <a:schemeClr val="accent2"/>
                </a:solidFill>
                <a:cs typeface="Arial" charset="0"/>
              </a:rPr>
              <a:t>behavioral changes</a:t>
            </a:r>
            <a:r>
              <a:rPr lang="en-US" smtClean="0">
                <a:solidFill>
                  <a:srgbClr val="00449E"/>
                </a:solidFill>
                <a:cs typeface="Arial" charset="0"/>
              </a:rPr>
              <a:t> </a:t>
            </a:r>
            <a:r>
              <a:rPr lang="en-US" smtClean="0">
                <a:cs typeface="Arial" charset="0"/>
              </a:rPr>
              <a:t>and </a:t>
            </a:r>
            <a:r>
              <a:rPr lang="en-US" u="sng" smtClean="0">
                <a:solidFill>
                  <a:schemeClr val="accent2"/>
                </a:solidFill>
                <a:cs typeface="Arial" charset="0"/>
              </a:rPr>
              <a:t>neurologic deficits.</a:t>
            </a:r>
            <a:endParaRPr lang="en-US" smtClean="0">
              <a:cs typeface="Arial" charset="0"/>
            </a:endParaRPr>
          </a:p>
        </p:txBody>
      </p:sp>
      <p:pic>
        <p:nvPicPr>
          <p:cNvPr id="4" name="Picture 3" descr="001HS2_1.jpg"/>
          <p:cNvPicPr>
            <a:picLocks noChangeAspect="1"/>
          </p:cNvPicPr>
          <p:nvPr/>
        </p:nvPicPr>
        <p:blipFill>
          <a:blip r:embed="rId4"/>
          <a:srcRect l="13515"/>
          <a:stretch>
            <a:fillRect/>
          </a:stretch>
        </p:blipFill>
        <p:spPr>
          <a:xfrm>
            <a:off x="363655" y="3245780"/>
            <a:ext cx="2285984" cy="321468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71750" y="142875"/>
            <a:ext cx="6357938" cy="1000125"/>
          </a:xfrm>
        </p:spPr>
        <p:txBody>
          <a:bodyPr rtlCol="1">
            <a:normAutofit fontScale="90000"/>
          </a:bodyPr>
          <a:lstStyle/>
          <a:p>
            <a:pPr rtl="0" fontAlgn="auto">
              <a:spcAft>
                <a:spcPts val="0"/>
              </a:spcAft>
              <a:defRPr/>
            </a:pPr>
            <a:r>
              <a:rPr lang="en-US" sz="5400" dirty="0" smtClean="0">
                <a:solidFill>
                  <a:schemeClr val="accent1"/>
                </a:solidFill>
              </a:rPr>
              <a:t>Clinical Manifestations</a:t>
            </a:r>
            <a:endParaRPr lang="en-US" sz="5400" dirty="0">
              <a:solidFill>
                <a:schemeClr val="accent1"/>
              </a:solidFill>
            </a:endParaRPr>
          </a:p>
        </p:txBody>
      </p:sp>
      <p:sp>
        <p:nvSpPr>
          <p:cNvPr id="3" name="Content Placeholder 2"/>
          <p:cNvSpPr>
            <a:spLocks noGrp="1"/>
          </p:cNvSpPr>
          <p:nvPr>
            <p:ph idx="1"/>
          </p:nvPr>
        </p:nvSpPr>
        <p:spPr>
          <a:xfrm>
            <a:off x="2571750" y="1214438"/>
            <a:ext cx="6357938" cy="4972050"/>
          </a:xfrm>
        </p:spPr>
        <p:txBody>
          <a:bodyPr>
            <a:normAutofit/>
          </a:bodyPr>
          <a:lstStyle/>
          <a:p>
            <a:pPr algn="l" rtl="0">
              <a:buFont typeface="Wingdings" pitchFamily="2" charset="2"/>
              <a:buChar char="v"/>
            </a:pPr>
            <a:r>
              <a:rPr lang="en-US" smtClean="0">
                <a:cs typeface="Arial" charset="0"/>
              </a:rPr>
              <a:t>The specific prodrome in encephalitis caused by (herpesviruses ) such as varicella-zoster virus, Epstein-Barr virus or cytomegalovirus, and measles or mumps viruses includes s</a:t>
            </a:r>
            <a:r>
              <a:rPr lang="en-US" smtClean="0">
                <a:solidFill>
                  <a:srgbClr val="00449E"/>
                </a:solidFill>
                <a:cs typeface="Arial" charset="0"/>
              </a:rPr>
              <a:t>rash</a:t>
            </a:r>
            <a:r>
              <a:rPr lang="en-US" smtClean="0">
                <a:cs typeface="Arial" charset="0"/>
              </a:rPr>
              <a:t>, </a:t>
            </a:r>
            <a:r>
              <a:rPr lang="en-US" smtClean="0">
                <a:solidFill>
                  <a:srgbClr val="00449E"/>
                </a:solidFill>
                <a:cs typeface="Arial" charset="0"/>
              </a:rPr>
              <a:t>lymphadenopathy</a:t>
            </a:r>
            <a:r>
              <a:rPr lang="en-US" smtClean="0">
                <a:cs typeface="Arial" charset="0"/>
              </a:rPr>
              <a:t>, </a:t>
            </a:r>
            <a:r>
              <a:rPr lang="en-US" smtClean="0">
                <a:solidFill>
                  <a:srgbClr val="00449E"/>
                </a:solidFill>
                <a:cs typeface="Arial" charset="0"/>
              </a:rPr>
              <a:t>hepatosplenomegaly</a:t>
            </a:r>
            <a:r>
              <a:rPr lang="en-US" smtClean="0">
                <a:cs typeface="Arial" charset="0"/>
              </a:rPr>
              <a:t>, and </a:t>
            </a:r>
            <a:r>
              <a:rPr lang="en-US" smtClean="0">
                <a:solidFill>
                  <a:srgbClr val="00449E"/>
                </a:solidFill>
                <a:cs typeface="Arial" charset="0"/>
              </a:rPr>
              <a:t>parotid enlargement</a:t>
            </a:r>
            <a:r>
              <a:rPr lang="en-US" smtClean="0">
                <a:cs typeface="Arial" charset="0"/>
              </a:rPr>
              <a:t> . </a:t>
            </a:r>
          </a:p>
          <a:p>
            <a:pPr algn="l" rtl="0">
              <a:buFont typeface="Wingdings" pitchFamily="2" charset="2"/>
              <a:buChar char="v"/>
            </a:pPr>
            <a:r>
              <a:rPr lang="en-US" sz="2000" u="sng" smtClean="0">
                <a:solidFill>
                  <a:srgbClr val="FF0000"/>
                </a:solidFill>
                <a:cs typeface="Arial" charset="0"/>
              </a:rPr>
              <a:t>N.B: you have to look for vesicles in case of varicella zoster!!</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71750" y="142875"/>
            <a:ext cx="6357938" cy="1000125"/>
          </a:xfrm>
        </p:spPr>
        <p:txBody>
          <a:bodyPr rtlCol="1">
            <a:normAutofit fontScale="90000"/>
          </a:bodyPr>
          <a:lstStyle/>
          <a:p>
            <a:pPr rtl="0" fontAlgn="auto">
              <a:spcAft>
                <a:spcPts val="0"/>
              </a:spcAft>
              <a:defRPr/>
            </a:pPr>
            <a:r>
              <a:rPr lang="en-US" sz="5400" dirty="0" smtClean="0">
                <a:solidFill>
                  <a:schemeClr val="accent1"/>
                </a:solidFill>
              </a:rPr>
              <a:t>Clinical Manifestations</a:t>
            </a:r>
            <a:endParaRPr lang="en-US" sz="5400" dirty="0">
              <a:solidFill>
                <a:schemeClr val="accent1"/>
              </a:solidFill>
            </a:endParaRPr>
          </a:p>
        </p:txBody>
      </p:sp>
      <p:sp>
        <p:nvSpPr>
          <p:cNvPr id="3" name="Content Placeholder 2"/>
          <p:cNvSpPr>
            <a:spLocks noGrp="1"/>
          </p:cNvSpPr>
          <p:nvPr>
            <p:ph idx="1"/>
          </p:nvPr>
        </p:nvSpPr>
        <p:spPr>
          <a:xfrm>
            <a:off x="2571750" y="1214438"/>
            <a:ext cx="6357938" cy="4972050"/>
          </a:xfrm>
        </p:spPr>
        <p:txBody>
          <a:bodyPr>
            <a:normAutofit/>
          </a:bodyPr>
          <a:lstStyle/>
          <a:p>
            <a:pPr algn="l" rtl="0">
              <a:lnSpc>
                <a:spcPct val="90000"/>
              </a:lnSpc>
              <a:buFont typeface="Wingdings" pitchFamily="2" charset="2"/>
              <a:buChar char="v"/>
            </a:pPr>
            <a:r>
              <a:rPr lang="en-US" sz="3000" smtClean="0">
                <a:cs typeface="Arial" charset="0"/>
              </a:rPr>
              <a:t>Dysuria and pyuria are reported with </a:t>
            </a:r>
            <a:r>
              <a:rPr lang="en-US" sz="3000" smtClean="0">
                <a:solidFill>
                  <a:srgbClr val="00449E"/>
                </a:solidFill>
                <a:cs typeface="Arial" charset="0"/>
              </a:rPr>
              <a:t>St. Louis encephalitis </a:t>
            </a:r>
            <a:r>
              <a:rPr lang="en-US" sz="3000" smtClean="0">
                <a:cs typeface="Arial" charset="0"/>
              </a:rPr>
              <a:t>(arbovirus) .</a:t>
            </a:r>
          </a:p>
          <a:p>
            <a:pPr algn="l" rtl="0">
              <a:lnSpc>
                <a:spcPct val="90000"/>
              </a:lnSpc>
              <a:buFont typeface="Wingdings" pitchFamily="2" charset="2"/>
              <a:buChar char="v"/>
            </a:pPr>
            <a:r>
              <a:rPr lang="en-US" sz="3000" smtClean="0">
                <a:cs typeface="Arial" charset="0"/>
              </a:rPr>
              <a:t>Extreme lethargy has been noted with </a:t>
            </a:r>
            <a:r>
              <a:rPr lang="en-US" sz="3000" smtClean="0">
                <a:solidFill>
                  <a:srgbClr val="00449E"/>
                </a:solidFill>
                <a:cs typeface="Arial" charset="0"/>
              </a:rPr>
              <a:t>West Nile encephalitis </a:t>
            </a:r>
            <a:r>
              <a:rPr lang="en-US" sz="3000" smtClean="0">
                <a:cs typeface="Arial" charset="0"/>
              </a:rPr>
              <a:t>(arbovirus) . </a:t>
            </a:r>
          </a:p>
          <a:p>
            <a:pPr algn="l" rtl="0">
              <a:lnSpc>
                <a:spcPct val="90000"/>
              </a:lnSpc>
              <a:buFont typeface="Wingdings" pitchFamily="2" charset="2"/>
              <a:buChar char="v"/>
            </a:pPr>
            <a:r>
              <a:rPr lang="en-US" sz="3000" smtClean="0">
                <a:solidFill>
                  <a:srgbClr val="00449E"/>
                </a:solidFill>
                <a:cs typeface="Arial" charset="0"/>
              </a:rPr>
              <a:t>Seizures</a:t>
            </a:r>
            <a:r>
              <a:rPr lang="en-US" sz="3000" smtClean="0">
                <a:cs typeface="Arial" charset="0"/>
              </a:rPr>
              <a:t> are common at presentation. </a:t>
            </a:r>
          </a:p>
          <a:p>
            <a:pPr algn="l" rtl="0">
              <a:lnSpc>
                <a:spcPct val="90000"/>
              </a:lnSpc>
              <a:buFont typeface="Wingdings" pitchFamily="2" charset="2"/>
              <a:buChar char="v"/>
            </a:pPr>
            <a:r>
              <a:rPr lang="en-US" sz="3000" smtClean="0">
                <a:cs typeface="Arial" charset="0"/>
              </a:rPr>
              <a:t>Children with </a:t>
            </a:r>
            <a:r>
              <a:rPr lang="en-US" sz="3000" u="sng" smtClean="0">
                <a:cs typeface="Arial" charset="0"/>
              </a:rPr>
              <a:t>encephalitis</a:t>
            </a:r>
            <a:r>
              <a:rPr lang="en-US" sz="3000" smtClean="0">
                <a:cs typeface="Arial" charset="0"/>
              </a:rPr>
              <a:t> also may have a </a:t>
            </a:r>
            <a:r>
              <a:rPr lang="en-US" sz="3000" smtClean="0">
                <a:solidFill>
                  <a:srgbClr val="00449E"/>
                </a:solidFill>
                <a:cs typeface="Arial" charset="0"/>
              </a:rPr>
              <a:t>maculopapular</a:t>
            </a:r>
            <a:r>
              <a:rPr lang="en-US" sz="3000" smtClean="0">
                <a:cs typeface="Arial" charset="0"/>
              </a:rPr>
              <a:t> rash and sever complications ( coma, myelitis and peripheral neuropathy ) .</a:t>
            </a:r>
          </a:p>
          <a:p>
            <a:pPr algn="l" rtl="0">
              <a:lnSpc>
                <a:spcPct val="90000"/>
              </a:lnSpc>
              <a:buFont typeface="Wingdings" pitchFamily="2" charset="2"/>
              <a:buChar char="v"/>
            </a:pPr>
            <a:endParaRPr lang="en-US" sz="3000" smtClean="0">
              <a:cs typeface="Arial" charset="0"/>
            </a:endParaRPr>
          </a:p>
          <a:p>
            <a:pPr algn="l" rtl="0">
              <a:lnSpc>
                <a:spcPct val="90000"/>
              </a:lnSpc>
              <a:buFont typeface="Arial" charset="0"/>
              <a:buNone/>
            </a:pPr>
            <a:endParaRPr lang="en-US" sz="3000" smtClean="0">
              <a:cs typeface="Arial" charset="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411</TotalTime>
  <Words>1113</Words>
  <Application>Microsoft Office PowerPoint</Application>
  <PresentationFormat>On-screen Show (4:3)</PresentationFormat>
  <Paragraphs>149</Paragraphs>
  <Slides>29</Slides>
  <Notes>29</Notes>
  <HiddenSlides>0</HiddenSlides>
  <MMClips>0</MMClips>
  <ScaleCrop>false</ScaleCrop>
  <HeadingPairs>
    <vt:vector size="6" baseType="variant">
      <vt:variant>
        <vt:lpstr>الخطوط المستخدمة</vt:lpstr>
      </vt:variant>
      <vt:variant>
        <vt:i4>4</vt:i4>
      </vt:variant>
      <vt:variant>
        <vt:lpstr>قالب التصميم</vt:lpstr>
      </vt:variant>
      <vt:variant>
        <vt:i4>1</vt:i4>
      </vt:variant>
      <vt:variant>
        <vt:lpstr>عناوين الشرائح</vt:lpstr>
      </vt:variant>
      <vt:variant>
        <vt:i4>29</vt:i4>
      </vt:variant>
    </vt:vector>
  </HeadingPairs>
  <TitlesOfParts>
    <vt:vector size="34" baseType="lpstr">
      <vt:lpstr>Calibri</vt:lpstr>
      <vt:lpstr>Arial</vt:lpstr>
      <vt:lpstr>Times New Roman</vt:lpstr>
      <vt:lpstr>Wingdings</vt:lpstr>
      <vt:lpstr>Office Theme</vt:lpstr>
      <vt:lpstr>ENCEPHALITIS </vt:lpstr>
      <vt:lpstr>CONTENTS</vt:lpstr>
      <vt:lpstr>Definitions</vt:lpstr>
      <vt:lpstr>Etiology</vt:lpstr>
      <vt:lpstr>Etiology</vt:lpstr>
      <vt:lpstr>Clinical Manifestations</vt:lpstr>
      <vt:lpstr>Clinical Manifestations</vt:lpstr>
      <vt:lpstr>Clinical Manifestations</vt:lpstr>
      <vt:lpstr>Clinical Manifestations</vt:lpstr>
      <vt:lpstr>ADEM</vt:lpstr>
      <vt:lpstr>الشريحة 11</vt:lpstr>
      <vt:lpstr>Investigations</vt:lpstr>
      <vt:lpstr>Investigations</vt:lpstr>
      <vt:lpstr>Treatment</vt:lpstr>
      <vt:lpstr>Treatment</vt:lpstr>
      <vt:lpstr>Treatment</vt:lpstr>
      <vt:lpstr>Complications </vt:lpstr>
      <vt:lpstr>Complications</vt:lpstr>
      <vt:lpstr>Complications</vt:lpstr>
      <vt:lpstr>الشريحة 20</vt:lpstr>
      <vt:lpstr>HERPES SIMPLEX   ENCEPHALITIS -HSE-  </vt:lpstr>
      <vt:lpstr>Overview</vt:lpstr>
      <vt:lpstr>Overview</vt:lpstr>
      <vt:lpstr>Pathophysiology</vt:lpstr>
      <vt:lpstr>Clinical Manifestations</vt:lpstr>
      <vt:lpstr>Clinical Manifestations</vt:lpstr>
      <vt:lpstr>Investigations</vt:lpstr>
      <vt:lpstr>Treatment</vt:lpstr>
      <vt:lpstr>الشريحة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dc:creator>
  <cp:lastModifiedBy>main</cp:lastModifiedBy>
  <cp:revision>53</cp:revision>
  <dcterms:created xsi:type="dcterms:W3CDTF">2011-12-16T21:50:44Z</dcterms:created>
  <dcterms:modified xsi:type="dcterms:W3CDTF">2011-12-21T13:26:19Z</dcterms:modified>
</cp:coreProperties>
</file>