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9" r:id="rId4"/>
    <p:sldId id="260" r:id="rId5"/>
    <p:sldId id="257" r:id="rId6"/>
    <p:sldId id="262" r:id="rId7"/>
    <p:sldId id="263" r:id="rId8"/>
    <p:sldId id="264" r:id="rId9"/>
    <p:sldId id="265" r:id="rId10"/>
    <p:sldId id="258" r:id="rId11"/>
    <p:sldId id="259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8317-7939-4235-ABCA-172340956F21}" type="datetimeFigureOut">
              <a:rPr lang="en-US" smtClean="0"/>
              <a:pPr/>
              <a:t>1/1/2006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6925-79F6-47C4-8BBF-A760F2A6D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8317-7939-4235-ABCA-172340956F21}" type="datetimeFigureOut">
              <a:rPr lang="en-US" smtClean="0"/>
              <a:pPr/>
              <a:t>1/1/2006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6925-79F6-47C4-8BBF-A760F2A6D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8317-7939-4235-ABCA-172340956F21}" type="datetimeFigureOut">
              <a:rPr lang="en-US" smtClean="0"/>
              <a:pPr/>
              <a:t>1/1/2006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6925-79F6-47C4-8BBF-A760F2A6D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www.similima.com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39741-658A-406C-839C-65A9A1BD7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8317-7939-4235-ABCA-172340956F21}" type="datetimeFigureOut">
              <a:rPr lang="en-US" smtClean="0"/>
              <a:pPr/>
              <a:t>1/1/2006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6925-79F6-47C4-8BBF-A760F2A6D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8317-7939-4235-ABCA-172340956F21}" type="datetimeFigureOut">
              <a:rPr lang="en-US" smtClean="0"/>
              <a:pPr/>
              <a:t>1/1/2006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6925-79F6-47C4-8BBF-A760F2A6D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8317-7939-4235-ABCA-172340956F21}" type="datetimeFigureOut">
              <a:rPr lang="en-US" smtClean="0"/>
              <a:pPr/>
              <a:t>1/1/2006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6925-79F6-47C4-8BBF-A760F2A6D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8317-7939-4235-ABCA-172340956F21}" type="datetimeFigureOut">
              <a:rPr lang="en-US" smtClean="0"/>
              <a:pPr/>
              <a:t>1/1/2006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6925-79F6-47C4-8BBF-A760F2A6D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8317-7939-4235-ABCA-172340956F21}" type="datetimeFigureOut">
              <a:rPr lang="en-US" smtClean="0"/>
              <a:pPr/>
              <a:t>1/1/2006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6925-79F6-47C4-8BBF-A760F2A6D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8317-7939-4235-ABCA-172340956F21}" type="datetimeFigureOut">
              <a:rPr lang="en-US" smtClean="0"/>
              <a:pPr/>
              <a:t>1/1/2006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6925-79F6-47C4-8BBF-A760F2A6D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8317-7939-4235-ABCA-172340956F21}" type="datetimeFigureOut">
              <a:rPr lang="en-US" smtClean="0"/>
              <a:pPr/>
              <a:t>1/1/2006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6925-79F6-47C4-8BBF-A760F2A6D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8317-7939-4235-ABCA-172340956F21}" type="datetimeFigureOut">
              <a:rPr lang="en-US" smtClean="0"/>
              <a:pPr/>
              <a:t>1/1/2006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6925-79F6-47C4-8BBF-A760F2A6D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8317-7939-4235-ABCA-172340956F21}" type="datetimeFigureOut">
              <a:rPr lang="en-US" smtClean="0"/>
              <a:pPr/>
              <a:t>1/1/2006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86925-79F6-47C4-8BBF-A760F2A6D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MEQ; Modified Essay 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rgbClr val="C00000"/>
                </a:solidFill>
              </a:rPr>
              <a:t>Example of Structure</a:t>
            </a:r>
            <a:endParaRPr lang="en-US" sz="3600" b="1" u="sng" dirty="0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Mohammed is a 52-year-old man with a 6 months history of low back pain, presents to you  requesting MRI scan for his back.</a:t>
            </a:r>
          </a:p>
          <a:p>
            <a:pPr marL="514350" indent="-514350">
              <a:buNone/>
            </a:pPr>
            <a:r>
              <a:rPr lang="en-US" dirty="0" smtClean="0"/>
              <a:t>Out line the approach to this patient and </a:t>
            </a:r>
          </a:p>
          <a:p>
            <a:pPr marL="514350" indent="-514350">
              <a:buNone/>
            </a:pPr>
            <a:r>
              <a:rPr lang="en-US" dirty="0" smtClean="0"/>
              <a:t>How would you manage?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Ayesha is a 48-year-old lady with the history of hypertension. Her BMI is 32, blood pressure 170/95.  She takes </a:t>
            </a:r>
            <a:r>
              <a:rPr lang="en-US" b="1" dirty="0" err="1" smtClean="0">
                <a:solidFill>
                  <a:schemeClr val="tx2"/>
                </a:solidFill>
              </a:rPr>
              <a:t>amlodipine</a:t>
            </a:r>
            <a:r>
              <a:rPr lang="en-US" b="1" dirty="0" smtClean="0">
                <a:solidFill>
                  <a:schemeClr val="tx2"/>
                </a:solidFill>
              </a:rPr>
              <a:t> 5 mg/day.</a:t>
            </a:r>
          </a:p>
          <a:p>
            <a:pPr marL="457200" indent="-457200">
              <a:buNone/>
            </a:pPr>
            <a:endParaRPr lang="en-US" sz="2400" b="1" dirty="0" smtClean="0"/>
          </a:p>
          <a:p>
            <a:pPr marL="457200" indent="-457200">
              <a:buNone/>
            </a:pPr>
            <a:endParaRPr lang="en-US" sz="2400" b="1" dirty="0"/>
          </a:p>
          <a:p>
            <a:pPr marL="457200" indent="-457200">
              <a:buNone/>
            </a:pPr>
            <a:r>
              <a:rPr lang="en-US" sz="2400" b="1" dirty="0" smtClean="0"/>
              <a:t>Out line the approach to this patient </a:t>
            </a:r>
          </a:p>
          <a:p>
            <a:pPr marL="457200" indent="-457200">
              <a:buNone/>
            </a:pPr>
            <a:r>
              <a:rPr lang="en-US" sz="2400" b="1" dirty="0" smtClean="0"/>
              <a:t>How will you manage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THANK YOU</a:t>
            </a:r>
          </a:p>
        </p:txBody>
      </p:sp>
      <p:pic>
        <p:nvPicPr>
          <p:cNvPr id="19459" name="Picture 5" descr="MCj0398605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2590800"/>
            <a:ext cx="2027238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pitchFamily="34" charset="0"/>
              </a:rPr>
              <a:t>www.similima.com</a:t>
            </a:r>
          </a:p>
        </p:txBody>
      </p:sp>
      <p:sp>
        <p:nvSpPr>
          <p:cNvPr id="1946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14E66CB-4733-4521-81F5-55883B21D95F}" type="slidenum">
              <a:rPr lang="en-US">
                <a:latin typeface="Arial" pitchFamily="34" charset="0"/>
              </a:rPr>
              <a:pPr/>
              <a:t>12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/>
              <a:t>What is MEQ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3814763" cy="4530725"/>
          </a:xfrm>
        </p:spPr>
        <p:txBody>
          <a:bodyPr/>
          <a:lstStyle/>
          <a:p>
            <a:pPr eaLnBrk="1" hangingPunct="1"/>
            <a:r>
              <a:rPr lang="en-US" sz="2400" smtClean="0"/>
              <a:t>It is a problem based structured essay question</a:t>
            </a:r>
          </a:p>
          <a:p>
            <a:pPr eaLnBrk="1" hangingPunct="1"/>
            <a:r>
              <a:rPr lang="en-US" sz="2400" smtClean="0"/>
              <a:t>Introduced by JD KNOX in 1975</a:t>
            </a:r>
          </a:p>
          <a:p>
            <a:pPr eaLnBrk="1" hangingPunct="1"/>
            <a:r>
              <a:rPr lang="en-US" sz="2400" smtClean="0"/>
              <a:t>First used by the Royal college of GP, UK</a:t>
            </a:r>
          </a:p>
          <a:p>
            <a:pPr eaLnBrk="1" hangingPunct="1"/>
            <a:r>
              <a:rPr lang="en-US" sz="2400" smtClean="0"/>
              <a:t>Presents a typical problem faced in daily clinical practice</a:t>
            </a:r>
          </a:p>
        </p:txBody>
      </p:sp>
      <p:pic>
        <p:nvPicPr>
          <p:cNvPr id="12292" name="Picture 7" descr="j0090070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60963" y="2055813"/>
            <a:ext cx="1901825" cy="2506662"/>
          </a:xfrm>
        </p:spPr>
      </p:pic>
      <p:sp>
        <p:nvSpPr>
          <p:cNvPr id="12293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pitchFamily="34" charset="0"/>
              </a:rPr>
              <a:t>www.similima.com</a:t>
            </a:r>
          </a:p>
        </p:txBody>
      </p:sp>
      <p:sp>
        <p:nvSpPr>
          <p:cNvPr id="12294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B1DF049-89F8-4B92-ACD8-AEA8C85F3941}" type="slidenum">
              <a:rPr lang="en-US">
                <a:latin typeface="Arial" pitchFamily="34" charset="0"/>
              </a:rPr>
              <a:pPr/>
              <a:t>2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C00000"/>
                </a:solidFill>
              </a:rPr>
              <a:t>SEQ and MEQ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b="1" dirty="0" smtClean="0"/>
              <a:t>Traditional essay</a:t>
            </a:r>
            <a:endParaRPr lang="en-US" sz="24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Describe the diagnosis and management of </a:t>
            </a:r>
            <a:r>
              <a:rPr lang="en-US" sz="2400" dirty="0" err="1" smtClean="0"/>
              <a:t>Thyrotoxicosis</a:t>
            </a: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                                                     (15 marks)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smtClean="0"/>
              <a:t>SEQ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1.a)Describe the symptoms and signs of </a:t>
            </a:r>
            <a:r>
              <a:rPr lang="en-US" sz="2400" dirty="0" err="1" smtClean="0"/>
              <a:t>thyrotoxicosis</a:t>
            </a:r>
            <a:r>
              <a:rPr lang="en-US" sz="2400" dirty="0" smtClean="0"/>
              <a:t> (5marks)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   b)Outline the investigations (5marks)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   c)What are the various modes of treatment? (5marks)</a:t>
            </a:r>
          </a:p>
        </p:txBody>
      </p:sp>
      <p:sp>
        <p:nvSpPr>
          <p:cNvPr id="10244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pitchFamily="34" charset="0"/>
              </a:rPr>
              <a:t>www.similima.com</a:t>
            </a:r>
          </a:p>
        </p:txBody>
      </p:sp>
      <p:sp>
        <p:nvSpPr>
          <p:cNvPr id="1024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4098D3D-779D-480E-94A7-C7A8325EA3F6}" type="slidenum">
              <a:rPr lang="en-US">
                <a:latin typeface="Arial" pitchFamily="34" charset="0"/>
              </a:rPr>
              <a:pPr/>
              <a:t>3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C00000"/>
                </a:solidFill>
              </a:rPr>
              <a:t>Evaluation of MEQ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/>
              <a:t>The above SEQ can be made problem based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chemeClr val="tx2"/>
                </a:solidFill>
              </a:rPr>
              <a:t>         A 46 year old female patient comes to you with a history of generalized weakness, palpitation, excessive sweating, and heat intolerance for the last one year. In spite of a good appetite, she has lost 10kg of weight during this period.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sz="2400" dirty="0" smtClean="0"/>
              <a:t>What is your provisional diagnosis? Justify (2marks)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sz="2400" dirty="0" smtClean="0"/>
              <a:t>What  investigations will you advise to support your diagnosis? (5marks)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sz="2400" dirty="0" smtClean="0"/>
              <a:t>Outline the steps in the management of this patient                                                    (8marks)</a:t>
            </a:r>
          </a:p>
        </p:txBody>
      </p:sp>
      <p:sp>
        <p:nvSpPr>
          <p:cNvPr id="11268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pitchFamily="34" charset="0"/>
              </a:rPr>
              <a:t>www.similima.com</a:t>
            </a:r>
          </a:p>
        </p:txBody>
      </p:sp>
      <p:sp>
        <p:nvSpPr>
          <p:cNvPr id="1126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25568F1-1864-4A2D-B74D-132BA677B559}" type="slidenum">
              <a:rPr lang="en-US">
                <a:latin typeface="Arial" pitchFamily="34" charset="0"/>
              </a:rPr>
              <a:pPr/>
              <a:t>4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   </a:t>
            </a:r>
            <a:r>
              <a:rPr lang="en-US" b="1" dirty="0" smtClean="0">
                <a:solidFill>
                  <a:schemeClr val="tx2"/>
                </a:solidFill>
              </a:rPr>
              <a:t>The </a:t>
            </a:r>
            <a:r>
              <a:rPr lang="en-US" b="1" dirty="0">
                <a:solidFill>
                  <a:schemeClr val="tx2"/>
                </a:solidFill>
              </a:rPr>
              <a:t>MEQ </a:t>
            </a:r>
            <a:r>
              <a:rPr lang="en-US" b="1" dirty="0" smtClean="0">
                <a:solidFill>
                  <a:schemeClr val="tx2"/>
                </a:solidFill>
              </a:rPr>
              <a:t>question </a:t>
            </a:r>
            <a:r>
              <a:rPr lang="en-US" b="1" dirty="0">
                <a:solidFill>
                  <a:schemeClr val="tx2"/>
                </a:solidFill>
              </a:rPr>
              <a:t>has </a:t>
            </a:r>
            <a:r>
              <a:rPr lang="en-US" b="1" dirty="0" smtClean="0">
                <a:solidFill>
                  <a:schemeClr val="tx2"/>
                </a:solidFill>
              </a:rPr>
              <a:t>questions </a:t>
            </a:r>
            <a:r>
              <a:rPr lang="en-US" b="1" dirty="0">
                <a:solidFill>
                  <a:schemeClr val="tx2"/>
                </a:solidFill>
              </a:rPr>
              <a:t>that deal with problems typically encountered in general practice that might present to a </a:t>
            </a:r>
            <a:r>
              <a:rPr lang="en-US" b="1" dirty="0" smtClean="0">
                <a:solidFill>
                  <a:schemeClr val="tx2"/>
                </a:solidFill>
              </a:rPr>
              <a:t>GP</a:t>
            </a:r>
          </a:p>
          <a:p>
            <a:pPr algn="ctr">
              <a:buNone/>
            </a:pPr>
            <a:endParaRPr lang="en-US" b="1" dirty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en-US" b="1" dirty="0">
                <a:solidFill>
                  <a:srgbClr val="006600"/>
                </a:solidFill>
              </a:rPr>
              <a:t>The content may vary from common clinical problems </a:t>
            </a:r>
            <a:r>
              <a:rPr lang="en-US" b="1" dirty="0" smtClean="0">
                <a:solidFill>
                  <a:srgbClr val="006600"/>
                </a:solidFill>
              </a:rPr>
              <a:t>or </a:t>
            </a:r>
            <a:r>
              <a:rPr lang="en-US" b="1" dirty="0">
                <a:solidFill>
                  <a:srgbClr val="006600"/>
                </a:solidFill>
              </a:rPr>
              <a:t>an environmental issue, which impacts on the </a:t>
            </a:r>
            <a:r>
              <a:rPr lang="en-US" b="1" dirty="0" smtClean="0">
                <a:solidFill>
                  <a:srgbClr val="006600"/>
                </a:solidFill>
              </a:rPr>
              <a:t>community</a:t>
            </a:r>
          </a:p>
          <a:p>
            <a:pPr algn="ctr">
              <a:buNone/>
            </a:pPr>
            <a:endParaRPr lang="en-US" b="1" dirty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en-US" b="1" dirty="0">
                <a:solidFill>
                  <a:srgbClr val="FF0066"/>
                </a:solidFill>
              </a:rPr>
              <a:t>It is designed to test decision-making skills. It aims to assess the candidate's ability to identify the issues involved and logically resolve them using their own skills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rgbClr val="C00000"/>
                </a:solidFill>
              </a:rPr>
              <a:t>MAIN OBJECTIVES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  <a:p>
            <a:r>
              <a:rPr lang="en-US" dirty="0" smtClean="0"/>
              <a:t>To assess the student’s skills in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Clinical appraisal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Problem solving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Decision making</a:t>
            </a:r>
          </a:p>
        </p:txBody>
      </p:sp>
      <p:sp>
        <p:nvSpPr>
          <p:cNvPr id="13316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pitchFamily="34" charset="0"/>
              </a:rPr>
              <a:t>www.similima.com</a:t>
            </a:r>
          </a:p>
        </p:txBody>
      </p:sp>
      <p:sp>
        <p:nvSpPr>
          <p:cNvPr id="1331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C6BA262-C408-4AC7-9F61-44BF84EC5C8E}" type="slidenum">
              <a:rPr lang="en-US">
                <a:latin typeface="Arial" pitchFamily="34" charset="0"/>
              </a:rPr>
              <a:pPr/>
              <a:t>6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rgbClr val="C00000"/>
                </a:solidFill>
              </a:rPr>
              <a:t>Design &amp; Construction of MEQ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tx2"/>
                </a:solidFill>
              </a:rPr>
              <a:t>Begins with a brief scenario of patients presenting problem</a:t>
            </a:r>
          </a:p>
          <a:p>
            <a:pPr eaLnBrk="1" hangingPunct="1"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     Followed by short answer questions</a:t>
            </a:r>
            <a:endParaRPr lang="en-US" sz="2400" b="1" dirty="0" smtClean="0">
              <a:solidFill>
                <a:schemeClr val="tx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  <a:p>
            <a:pPr eaLnBrk="1" hangingPunct="1"/>
            <a:r>
              <a:rPr lang="en-US" sz="2400" dirty="0" smtClean="0"/>
              <a:t>Seeks explanation or justification based on knowledge of underlying mechanism involved in the problem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  <a:p>
            <a:pPr eaLnBrk="1" hangingPunct="1"/>
            <a:r>
              <a:rPr lang="en-US" sz="2400" dirty="0" smtClean="0"/>
              <a:t>Allocate marks and time for each item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  <a:p>
            <a:pPr eaLnBrk="1" hangingPunct="1"/>
            <a:r>
              <a:rPr lang="en-US" sz="2400" dirty="0" smtClean="0"/>
              <a:t>Marking by using predetermined model answers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endParaRPr lang="en-US" sz="2400" dirty="0" smtClean="0"/>
          </a:p>
        </p:txBody>
      </p:sp>
      <p:sp>
        <p:nvSpPr>
          <p:cNvPr id="14340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pitchFamily="34" charset="0"/>
              </a:rPr>
              <a:t>www.similima.com</a:t>
            </a:r>
          </a:p>
        </p:txBody>
      </p:sp>
      <p:sp>
        <p:nvSpPr>
          <p:cNvPr id="1434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0F59599-D968-463D-B5CC-232A168ACD63}" type="slidenum">
              <a:rPr lang="en-US">
                <a:latin typeface="Arial" pitchFamily="34" charset="0"/>
              </a:rPr>
              <a:pPr/>
              <a:t>7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rgbClr val="C00000"/>
                </a:solidFill>
              </a:rPr>
              <a:t>MEQ Matrix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History</a:t>
            </a:r>
          </a:p>
          <a:p>
            <a:pPr eaLnBrk="1" hangingPunct="1"/>
            <a:r>
              <a:rPr lang="en-US" sz="2800" dirty="0" smtClean="0"/>
              <a:t>Clinical/ Physical examination</a:t>
            </a:r>
          </a:p>
          <a:p>
            <a:pPr eaLnBrk="1" hangingPunct="1"/>
            <a:r>
              <a:rPr lang="en-US" sz="2800" dirty="0" smtClean="0"/>
              <a:t>Diagnosis and assessing the condition</a:t>
            </a:r>
          </a:p>
          <a:p>
            <a:pPr eaLnBrk="1" hangingPunct="1"/>
            <a:r>
              <a:rPr lang="en-US" sz="2800" dirty="0" smtClean="0"/>
              <a:t>Management including investigations</a:t>
            </a:r>
          </a:p>
          <a:p>
            <a:pPr eaLnBrk="1" hangingPunct="1"/>
            <a:r>
              <a:rPr lang="en-US" sz="2800" dirty="0" smtClean="0"/>
              <a:t>Complication</a:t>
            </a:r>
          </a:p>
          <a:p>
            <a:pPr eaLnBrk="1" hangingPunct="1"/>
            <a:r>
              <a:rPr lang="en-US" sz="2800" dirty="0" smtClean="0"/>
              <a:t>Prognosis</a:t>
            </a:r>
          </a:p>
          <a:p>
            <a:pPr eaLnBrk="1" hangingPunct="1"/>
            <a:r>
              <a:rPr lang="en-US" sz="2800" dirty="0" smtClean="0"/>
              <a:t>Health education and prevention</a:t>
            </a:r>
          </a:p>
        </p:txBody>
      </p:sp>
      <p:sp>
        <p:nvSpPr>
          <p:cNvPr id="153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pitchFamily="34" charset="0"/>
              </a:rPr>
              <a:t>www.similima.com</a:t>
            </a:r>
          </a:p>
        </p:txBody>
      </p:sp>
      <p:sp>
        <p:nvSpPr>
          <p:cNvPr id="1536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08BA6EE-2579-4DA0-877B-65C34710ED3E}" type="slidenum">
              <a:rPr lang="en-US">
                <a:latin typeface="Arial" pitchFamily="34" charset="0"/>
              </a:rPr>
              <a:pPr/>
              <a:t>8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rgbClr val="C00000"/>
                </a:solidFill>
              </a:rPr>
              <a:t>Advantages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Relevant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Meaningful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Allows multidisciplinary involvement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Has criteria of good assessment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Test minimum level of competency</a:t>
            </a:r>
            <a:endParaRPr lang="en-US" sz="2400" dirty="0" smtClean="0"/>
          </a:p>
        </p:txBody>
      </p:sp>
      <p:sp>
        <p:nvSpPr>
          <p:cNvPr id="16388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pitchFamily="34" charset="0"/>
              </a:rPr>
              <a:t>www.similima.com</a:t>
            </a:r>
          </a:p>
        </p:txBody>
      </p:sp>
      <p:sp>
        <p:nvSpPr>
          <p:cNvPr id="163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7FDBE9E-1417-4384-8A40-F92A4778A209}" type="slidenum">
              <a:rPr lang="en-US">
                <a:latin typeface="Arial" pitchFamily="34" charset="0"/>
              </a:rPr>
              <a:pPr/>
              <a:t>9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443</Words>
  <Application>Microsoft Office PowerPoint</Application>
  <PresentationFormat>عرض على الشاشة (3:4)‏</PresentationFormat>
  <Paragraphs>87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Office Theme</vt:lpstr>
      <vt:lpstr>MEQ; Modified Essay Questions</vt:lpstr>
      <vt:lpstr>What is MEQ</vt:lpstr>
      <vt:lpstr>SEQ and MEQ</vt:lpstr>
      <vt:lpstr>Evaluation of MEQ</vt:lpstr>
      <vt:lpstr>الشريحة 5</vt:lpstr>
      <vt:lpstr>MAIN OBJECTIVES</vt:lpstr>
      <vt:lpstr>Design &amp; Construction of MEQ</vt:lpstr>
      <vt:lpstr>MEQ Matrix</vt:lpstr>
      <vt:lpstr>Advantages</vt:lpstr>
      <vt:lpstr>Example of Structure</vt:lpstr>
      <vt:lpstr>الشريحة 11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MEQ; Modified Essay Questions</dc:title>
  <dc:creator>Dell</dc:creator>
  <cp:lastModifiedBy>BIOSTAR</cp:lastModifiedBy>
  <cp:revision>4</cp:revision>
  <dcterms:created xsi:type="dcterms:W3CDTF">2011-12-19T18:20:52Z</dcterms:created>
  <dcterms:modified xsi:type="dcterms:W3CDTF">2005-12-31T22:48:54Z</dcterms:modified>
</cp:coreProperties>
</file>