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92" r:id="rId5"/>
    <p:sldId id="260" r:id="rId6"/>
    <p:sldId id="293" r:id="rId7"/>
    <p:sldId id="261" r:id="rId8"/>
    <p:sldId id="262" r:id="rId9"/>
    <p:sldId id="291" r:id="rId10"/>
    <p:sldId id="294" r:id="rId11"/>
    <p:sldId id="263" r:id="rId12"/>
    <p:sldId id="264" r:id="rId13"/>
    <p:sldId id="295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80" r:id="rId27"/>
    <p:sldId id="279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90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60B603-CF54-4DB3-97EA-38DBCC98BAA2}" type="datetimeFigureOut">
              <a:rPr lang="ar-SA" smtClean="0"/>
              <a:pPr/>
              <a:t>24/12/32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3299FA-2B24-46ED-8905-2DF68BADA1A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Presented by:</a:t>
            </a:r>
          </a:p>
          <a:p>
            <a:pPr marL="261938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ahmad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j.albosaily</a:t>
            </a:r>
            <a:endParaRPr lang="en-US" dirty="0" smtClean="0">
              <a:solidFill>
                <a:schemeClr val="tx1"/>
              </a:solidFill>
            </a:endParaRPr>
          </a:p>
          <a:p>
            <a:pPr marL="261938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61938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FEVER</a:t>
            </a:r>
            <a:endParaRPr lang="ar-SA" sz="11500" dirty="0">
              <a:solidFill>
                <a:srgbClr val="0070C0"/>
              </a:solidFill>
              <a:latin typeface="Aharoni" pitchFamily="2" charset="-79"/>
            </a:endParaRPr>
          </a:p>
        </p:txBody>
      </p:sp>
      <p:pic>
        <p:nvPicPr>
          <p:cNvPr id="47110" name="Picture 6" descr="http://3.bp.blogspot.com/-NoBH3rhWSXg/Tnyr1LWQN_I/AAAAAAAADMA/jt76W5Y9Km8/s1600/Fever%2BPanad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86190"/>
            <a:ext cx="3447230" cy="2511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381000"/>
            <a:ext cx="8358246" cy="1752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RISK FACTORS</a:t>
            </a:r>
            <a:endParaRPr lang="ar-SA" sz="5400" dirty="0">
              <a:solidFill>
                <a:srgbClr val="0070C0"/>
              </a:solidFill>
              <a:latin typeface="Aharoni" pitchFamily="2" charset="-79"/>
            </a:endParaRPr>
          </a:p>
        </p:txBody>
      </p:sp>
      <p:pic>
        <p:nvPicPr>
          <p:cNvPr id="52226" name="Picture 2" descr="http://blogs-images.forbes.com/glennllopis/files/2011/04/ri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496"/>
            <a:ext cx="3305175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Risk Factors: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Chronic health problem e.g., DM.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Non-immunized child.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Malignancies.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Family </a:t>
            </a:r>
            <a:r>
              <a:rPr lang="en-US" sz="2400" dirty="0" err="1" smtClean="0">
                <a:latin typeface="Century Gothic" pitchFamily="34" charset="0"/>
                <a:sym typeface="Symbol"/>
              </a:rPr>
              <a:t>hx</a:t>
            </a:r>
            <a:r>
              <a:rPr lang="en-US" sz="2400" dirty="0" smtClean="0">
                <a:latin typeface="Century Gothic" pitchFamily="34" charset="0"/>
                <a:sym typeface="Symbol"/>
              </a:rPr>
              <a:t>. of CT diseases.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Contact with animals.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Recent travel.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Risk Factors: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Occupation.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Corticosteroids.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Indwelling catheter.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Homosexuality. </a:t>
            </a: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381000"/>
            <a:ext cx="8358246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DIFFERENTIAL DIAGNOSIS</a:t>
            </a:r>
            <a:endParaRPr lang="ar-SA" sz="4800" dirty="0">
              <a:solidFill>
                <a:srgbClr val="0070C0"/>
              </a:solidFill>
              <a:latin typeface="Aharoni" pitchFamily="2" charset="-79"/>
            </a:endParaRPr>
          </a:p>
        </p:txBody>
      </p:sp>
      <p:pic>
        <p:nvPicPr>
          <p:cNvPr id="53250" name="Picture 2" descr="http://www.onlinemedicinetips.com/images/What-Is-Candidia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86058"/>
            <a:ext cx="3305175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Differential Diagnosis: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Over clothing.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Infection.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Drugs (vaccination).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Soft tissue injury, inflammation.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Autoimmune diseases.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Malignancy.</a:t>
            </a: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Interviewing &amp; History Taking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ar-SA" dirty="0"/>
          </a:p>
        </p:txBody>
      </p:sp>
      <p:pic>
        <p:nvPicPr>
          <p:cNvPr id="24578" name="Picture 2" descr="http://2.bp.blogspot.com/-lTx8V_wYzOA/ToLNdCOPJNI/AAAAAAAAAFI/Sy3Qh8dYHFA/s320/history+ta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357562"/>
            <a:ext cx="3048000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err="1" smtClean="0">
                <a:latin typeface="Century Gothic" pitchFamily="34" charset="0"/>
              </a:rPr>
              <a:t>Biodata</a:t>
            </a:r>
            <a:r>
              <a:rPr lang="en-US" sz="2400" b="1" dirty="0" smtClean="0">
                <a:latin typeface="Century Gothic" pitchFamily="34" charset="0"/>
              </a:rPr>
              <a:t>:</a:t>
            </a: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400" dirty="0" smtClean="0">
                <a:latin typeface="Century Gothic" pitchFamily="34" charset="0"/>
              </a:rPr>
              <a:t> </a:t>
            </a: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Name.</a:t>
            </a: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Age: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Birth – 3 months.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3 moths – 3years.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3 years and older.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Extremes of age (newborn &amp; elder): </a:t>
            </a:r>
            <a:r>
              <a:rPr lang="en-US" dirty="0" smtClean="0">
                <a:latin typeface="Century Gothic" pitchFamily="34" charset="0"/>
              </a:rPr>
              <a:t>the most serious.</a:t>
            </a:r>
            <a:endParaRPr lang="en-US" sz="2400" dirty="0" smtClean="0">
              <a:latin typeface="Century Gothic" pitchFamily="34" charset="0"/>
            </a:endParaRP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Occupation: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Job related illnesses e.g., contact with animals.</a:t>
            </a:r>
          </a:p>
          <a:p>
            <a:pPr lvl="2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Chief Complaints:</a:t>
            </a:r>
          </a:p>
          <a:p>
            <a:pPr lvl="1" algn="l" rtl="0"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400" dirty="0" smtClean="0">
                <a:latin typeface="Century Gothic" pitchFamily="34" charset="0"/>
              </a:rPr>
              <a:t> Fever.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err="1" smtClean="0">
                <a:latin typeface="Century Gothic" pitchFamily="34" charset="0"/>
              </a:rPr>
              <a:t>Hx</a:t>
            </a:r>
            <a:r>
              <a:rPr lang="en-US" sz="2400" b="1" dirty="0" smtClean="0">
                <a:latin typeface="Century Gothic" pitchFamily="34" charset="0"/>
              </a:rPr>
              <a:t>. of Presenting Complaints: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Onset.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Duration.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Grade.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Pattern.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Diurnal variation.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Associated Symptoms: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General: well? ill? 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Children: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Pulling ear.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Decreased oral intake.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Diarrhea.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Dehydration.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Refuse to walk.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Level of activity.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Associated Symptoms: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Respiratory: 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Rhinorrhea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Sore throat.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Cough.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Otalgia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30238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GI:</a:t>
            </a:r>
          </a:p>
          <a:p>
            <a:pPr marL="9858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Vomiting.</a:t>
            </a:r>
          </a:p>
          <a:p>
            <a:pPr marL="987425" lvl="4" indent="10001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Diatthea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987425" lvl="4" indent="10001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Abdomial</a:t>
            </a:r>
            <a:r>
              <a:rPr lang="en-US" sz="2400" dirty="0" smtClean="0">
                <a:latin typeface="Century Gothic" pitchFamily="34" charset="0"/>
              </a:rPr>
              <a:t> pain.</a:t>
            </a:r>
          </a:p>
          <a:p>
            <a:pPr marL="987425" lvl="4" indent="10001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Jaundice.</a:t>
            </a:r>
          </a:p>
          <a:p>
            <a:pPr marL="10874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Definition: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Normal body temperature = 37 </a:t>
            </a:r>
            <a:r>
              <a:rPr lang="en-US" sz="2400" dirty="0" smtClean="0">
                <a:latin typeface="Century Gothic" pitchFamily="34" charset="0"/>
                <a:sym typeface="Symbol"/>
              </a:rPr>
              <a:t> C   ( 98.6  F).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400" dirty="0" smtClean="0">
                <a:latin typeface="Century Gothic" pitchFamily="34" charset="0"/>
              </a:rPr>
              <a:t> 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Rectal temperature = Oral temp. + 0.6 </a:t>
            </a:r>
            <a:r>
              <a:rPr lang="en-US" sz="2400" dirty="0" smtClean="0">
                <a:latin typeface="Century Gothic" pitchFamily="34" charset="0"/>
                <a:sym typeface="Symbol"/>
              </a:rPr>
              <a:t> C (1  F).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Rectal Temperature = </a:t>
            </a:r>
            <a:r>
              <a:rPr lang="en-US" sz="2400" dirty="0" err="1" smtClean="0">
                <a:latin typeface="Century Gothic" pitchFamily="34" charset="0"/>
                <a:sym typeface="Symbol"/>
              </a:rPr>
              <a:t>Axillary</a:t>
            </a:r>
            <a:r>
              <a:rPr lang="en-US" sz="2400" dirty="0" smtClean="0">
                <a:latin typeface="Century Gothic" pitchFamily="34" charset="0"/>
                <a:sym typeface="Symbol"/>
              </a:rPr>
              <a:t> temp. + 1.1  C (2  F).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ar-SA" sz="2400" dirty="0">
              <a:latin typeface="Century Gothic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85720" y="3929066"/>
            <a:ext cx="8572560" cy="221457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3200" dirty="0" smtClean="0">
                <a:solidFill>
                  <a:schemeClr val="tx1"/>
                </a:solidFill>
                <a:latin typeface="Century Gothic" pitchFamily="34" charset="0"/>
              </a:rPr>
              <a:t>Fever is: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entury Gothic" pitchFamily="34" charset="0"/>
              </a:rPr>
              <a:t>     A temperature </a:t>
            </a:r>
            <a:r>
              <a:rPr lang="en-US" sz="3200" dirty="0" smtClean="0">
                <a:solidFill>
                  <a:schemeClr val="tx1"/>
                </a:solidFill>
                <a:latin typeface="Century Gothic" pitchFamily="34" charset="0"/>
                <a:sym typeface="Symbol"/>
              </a:rPr>
              <a:t> 38  C ( 100.4  F )            using rectal temperature.</a:t>
            </a:r>
            <a:endParaRPr lang="ar-SA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Associated Symptoms: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GU: 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Dysurea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Frequency.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Urgency.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Hematurea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Urin</a:t>
            </a:r>
            <a:r>
              <a:rPr lang="en-US" sz="2400" dirty="0" smtClean="0">
                <a:latin typeface="Century Gothic" pitchFamily="34" charset="0"/>
              </a:rPr>
              <a:t> color.</a:t>
            </a:r>
          </a:p>
          <a:p>
            <a:pPr marL="630238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Skin:</a:t>
            </a:r>
          </a:p>
          <a:p>
            <a:pPr marL="9858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Rash.</a:t>
            </a:r>
          </a:p>
          <a:p>
            <a:pPr marL="9858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Skin infection.</a:t>
            </a:r>
          </a:p>
          <a:p>
            <a:pPr marL="9858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Skin </a:t>
            </a:r>
            <a:r>
              <a:rPr lang="en-US" sz="2400" dirty="0" smtClean="0">
                <a:latin typeface="Century Gothic" pitchFamily="34" charset="0"/>
              </a:rPr>
              <a:t>wound.</a:t>
            </a:r>
          </a:p>
          <a:p>
            <a:pPr marL="9858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Jaundice.</a:t>
            </a:r>
            <a:endParaRPr lang="en-US" sz="2400" dirty="0" smtClean="0">
              <a:latin typeface="Century Gothic" pitchFamily="34" charset="0"/>
            </a:endParaRPr>
          </a:p>
          <a:p>
            <a:pPr marL="108743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Associated Symptoms: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Head &amp; Neck: 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Redness </a:t>
            </a:r>
            <a:r>
              <a:rPr lang="en-US" sz="2400" dirty="0" smtClean="0">
                <a:latin typeface="Century Gothic" pitchFamily="34" charset="0"/>
              </a:rPr>
              <a:t>of eyes.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Malar</a:t>
            </a:r>
            <a:r>
              <a:rPr lang="en-US" sz="2400" dirty="0" smtClean="0">
                <a:latin typeface="Century Gothic" pitchFamily="34" charset="0"/>
              </a:rPr>
              <a:t> rash.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Headache.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Photosensitivity.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Neck rigidity.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Associated Symptoms: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Lethargy or </a:t>
            </a:r>
            <a:r>
              <a:rPr lang="en-US" sz="2400" b="1" dirty="0" err="1" smtClean="0">
                <a:latin typeface="Century Gothic" pitchFamily="34" charset="0"/>
              </a:rPr>
              <a:t>irritibility</a:t>
            </a:r>
            <a:r>
              <a:rPr lang="en-US" sz="2400" b="1" dirty="0" smtClean="0">
                <a:latin typeface="Century Gothic" pitchFamily="34" charset="0"/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[ serious condition ]</a:t>
            </a:r>
            <a:endParaRPr lang="en-US" sz="2400" b="1" dirty="0" smtClean="0">
              <a:latin typeface="Century Gothic" pitchFamily="34" charset="0"/>
            </a:endParaRP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Night sweating: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T.B.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Brucellosis.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Malignancy.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Weight loss: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T.B.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Malignancy.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Joint pain: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Rheumatologic diseases.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Brucellosis.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Rheumatic fever.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Impact (Effect):</a:t>
            </a: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Missing School or work.</a:t>
            </a:r>
          </a:p>
          <a:p>
            <a:pPr marL="542925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Interference with daily activities.</a:t>
            </a:r>
            <a:r>
              <a:rPr lang="en-US" sz="2400" b="1" dirty="0" smtClean="0">
                <a:latin typeface="Century Gothic" pitchFamily="34" charset="0"/>
              </a:rPr>
              <a:t> 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Past Medical </a:t>
            </a:r>
            <a:r>
              <a:rPr lang="en-US" sz="2400" b="1" dirty="0" err="1" smtClean="0">
                <a:latin typeface="Century Gothic" pitchFamily="34" charset="0"/>
              </a:rPr>
              <a:t>Hx</a:t>
            </a:r>
            <a:r>
              <a:rPr lang="en-US" sz="2400" b="1" dirty="0" smtClean="0">
                <a:latin typeface="Century Gothic" pitchFamily="34" charset="0"/>
              </a:rPr>
              <a:t>.:</a:t>
            </a: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Chronic diseases e.g., DM.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Similar problem.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Infections: TB, or malaria.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Past Surgical </a:t>
            </a:r>
            <a:r>
              <a:rPr lang="en-US" sz="2400" b="1" dirty="0" err="1" smtClean="0">
                <a:latin typeface="Century Gothic" pitchFamily="34" charset="0"/>
              </a:rPr>
              <a:t>Hx</a:t>
            </a:r>
            <a:r>
              <a:rPr lang="en-US" sz="2400" b="1" dirty="0" smtClean="0">
                <a:latin typeface="Century Gothic" pitchFamily="34" charset="0"/>
              </a:rPr>
              <a:t>.:</a:t>
            </a: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Family History:</a:t>
            </a: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Similar problem.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</a:rPr>
              <a:t>Rheumatological</a:t>
            </a:r>
            <a:r>
              <a:rPr lang="en-US" sz="2400" dirty="0" smtClean="0">
                <a:latin typeface="Century Gothic" pitchFamily="34" charset="0"/>
              </a:rPr>
              <a:t> diseases.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Infectious diseases.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Drug </a:t>
            </a:r>
            <a:r>
              <a:rPr lang="en-US" sz="2400" b="1" dirty="0" err="1" smtClean="0">
                <a:latin typeface="Century Gothic" pitchFamily="34" charset="0"/>
              </a:rPr>
              <a:t>Hx</a:t>
            </a:r>
            <a:r>
              <a:rPr lang="en-US" sz="2400" b="1" dirty="0" smtClean="0">
                <a:latin typeface="Century Gothic" pitchFamily="34" charset="0"/>
              </a:rPr>
              <a:t>.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Lifestyle: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Smoking.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Alcohol.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Hobbies: Animal contact; e.g., Brucellosis.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History Taking: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Psychosocial: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Idea</a:t>
            </a:r>
            <a:r>
              <a:rPr lang="en-US" sz="2400" b="1" dirty="0" smtClean="0">
                <a:latin typeface="Century Gothic" pitchFamily="34" charset="0"/>
              </a:rPr>
              <a:t>: </a:t>
            </a:r>
            <a:r>
              <a:rPr lang="en-US" sz="2400" dirty="0" smtClean="0">
                <a:latin typeface="Century Gothic" pitchFamily="34" charset="0"/>
              </a:rPr>
              <a:t>[caused by]</a:t>
            </a:r>
            <a:endParaRPr lang="en-US" sz="2400" dirty="0" smtClean="0">
              <a:latin typeface="Century Gothic" pitchFamily="34" charset="0"/>
            </a:endParaRP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Concern</a:t>
            </a:r>
            <a:r>
              <a:rPr lang="en-US" sz="2400" b="1" dirty="0" smtClean="0">
                <a:latin typeface="Century Gothic" pitchFamily="34" charset="0"/>
              </a:rPr>
              <a:t>. </a:t>
            </a:r>
            <a:r>
              <a:rPr lang="en-US" sz="2400" dirty="0" smtClean="0">
                <a:latin typeface="Century Gothic" pitchFamily="34" charset="0"/>
              </a:rPr>
              <a:t>[worry]</a:t>
            </a:r>
            <a:endParaRPr lang="en-US" sz="2400" dirty="0" smtClean="0">
              <a:latin typeface="Century Gothic" pitchFamily="34" charset="0"/>
            </a:endParaRP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Expectation</a:t>
            </a:r>
            <a:r>
              <a:rPr lang="en-US" sz="2400" b="1" dirty="0" smtClean="0">
                <a:latin typeface="Century Gothic" pitchFamily="34" charset="0"/>
              </a:rPr>
              <a:t>.</a:t>
            </a:r>
            <a:r>
              <a:rPr lang="en-US" sz="2400" dirty="0" smtClean="0">
                <a:latin typeface="Century Gothic" pitchFamily="34" charset="0"/>
              </a:rPr>
              <a:t>[investigation &amp; </a:t>
            </a:r>
            <a:r>
              <a:rPr lang="en-US" sz="2400" dirty="0" err="1" smtClean="0">
                <a:latin typeface="Century Gothic" pitchFamily="34" charset="0"/>
              </a:rPr>
              <a:t>ttt</a:t>
            </a:r>
            <a:r>
              <a:rPr lang="en-US" sz="2400" dirty="0" smtClean="0">
                <a:latin typeface="Century Gothic" pitchFamily="34" charset="0"/>
              </a:rPr>
              <a:t>]</a:t>
            </a:r>
            <a:endParaRPr lang="en-US" sz="2400" dirty="0" smtClean="0">
              <a:latin typeface="Century Gothic" pitchFamily="34" charset="0"/>
            </a:endParaRP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 marL="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Psychological </a:t>
            </a:r>
            <a:r>
              <a:rPr lang="en-US" sz="2400" b="1" dirty="0" err="1" smtClean="0">
                <a:latin typeface="Century Gothic" pitchFamily="34" charset="0"/>
              </a:rPr>
              <a:t>Hx</a:t>
            </a:r>
            <a:r>
              <a:rPr lang="en-US" sz="2400" b="1" dirty="0" smtClean="0">
                <a:latin typeface="Century Gothic" pitchFamily="34" charset="0"/>
              </a:rPr>
              <a:t>.: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Depression.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Anxiety.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Stress.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Support system: Family, friends, transportation, telephone,…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ar-SA" dirty="0"/>
          </a:p>
        </p:txBody>
      </p:sp>
      <p:pic>
        <p:nvPicPr>
          <p:cNvPr id="11266" name="Picture 2" descr="http://upload.wikimedia.org/wikipedia/commons/1/1b/US_Navy_061030-N-1328C-006_Cmdr._Craig_Bonnema,_Command_Surgeon_for_Combine_Joint_Task_Force_Horn_of_Africa_(CJTF-HOA),_checks_the_heart_of_a_Sailor_during_a_routine_physical_exami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00438"/>
            <a:ext cx="2900344" cy="2071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Physical Examination: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General Appearance: </a:t>
            </a: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400" dirty="0" err="1" smtClean="0">
                <a:latin typeface="Century Gothic" pitchFamily="34" charset="0"/>
              </a:rPr>
              <a:t>Pale,lethargic,dehydration,irritable</a:t>
            </a:r>
            <a:r>
              <a:rPr lang="en-US" sz="2400" dirty="0" smtClean="0">
                <a:latin typeface="Century Gothic" pitchFamily="34" charset="0"/>
              </a:rPr>
              <a:t> or dull </a:t>
            </a:r>
            <a:r>
              <a:rPr lang="en-US" sz="2800" b="1" dirty="0" smtClean="0">
                <a:latin typeface="Century Gothic" pitchFamily="34" charset="0"/>
              </a:rPr>
              <a:t>→ </a:t>
            </a:r>
            <a:r>
              <a:rPr lang="en-US" sz="2400" dirty="0" smtClean="0">
                <a:latin typeface="Century Gothic" pitchFamily="34" charset="0"/>
              </a:rPr>
              <a:t>serious bacterial infection</a:t>
            </a:r>
            <a:endParaRPr lang="en-US" sz="2400" dirty="0" smtClean="0">
              <a:latin typeface="Century Gothic" pitchFamily="34" charset="0"/>
            </a:endParaRPr>
          </a:p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Vital signs: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Temperature: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Oral: for older children &amp; adults.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Rectal: Infants &amp; toddler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Temp. chart</a:t>
            </a: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Pulse: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Respiratory Rate.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BP</a:t>
            </a:r>
            <a:r>
              <a:rPr lang="en-US" sz="2400" b="1" dirty="0" smtClean="0">
                <a:latin typeface="Century Gothic" pitchFamily="34" charset="0"/>
              </a:rPr>
              <a:t>.</a:t>
            </a: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Wt. </a:t>
            </a:r>
            <a:r>
              <a:rPr lang="en-US" sz="2400" dirty="0" smtClean="0">
                <a:latin typeface="Century Gothic" pitchFamily="34" charset="0"/>
              </a:rPr>
              <a:t>in children</a:t>
            </a:r>
            <a:endParaRPr lang="en-US" sz="2400" dirty="0" smtClean="0">
              <a:latin typeface="Century Gothic" pitchFamily="34" charset="0"/>
            </a:endParaRP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400" b="1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Physical Examination: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Complete Systemic Examination: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Skin: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Rash.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Head &amp; Neck: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Eyes</a:t>
            </a:r>
            <a:r>
              <a:rPr lang="en-US" sz="2000" dirty="0" smtClean="0">
                <a:latin typeface="Century Gothic" pitchFamily="34" charset="0"/>
              </a:rPr>
              <a:t>:</a:t>
            </a:r>
          </a:p>
          <a:p>
            <a:pPr marL="1377950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Redness, </a:t>
            </a:r>
            <a:r>
              <a:rPr lang="en-US" sz="2000" dirty="0" err="1" smtClean="0">
                <a:latin typeface="Century Gothic" pitchFamily="34" charset="0"/>
              </a:rPr>
              <a:t>jaundes</a:t>
            </a:r>
            <a:r>
              <a:rPr lang="en-US" sz="2000" dirty="0" smtClean="0">
                <a:latin typeface="Century Gothic" pitchFamily="34" charset="0"/>
              </a:rPr>
              <a:t>, </a:t>
            </a:r>
            <a:r>
              <a:rPr lang="en-US" sz="2000" dirty="0" err="1" smtClean="0">
                <a:latin typeface="Century Gothic" pitchFamily="34" charset="0"/>
              </a:rPr>
              <a:t>rhining</a:t>
            </a:r>
            <a:r>
              <a:rPr lang="en-US" sz="2000" dirty="0" smtClean="0">
                <a:latin typeface="Century Gothic" pitchFamily="34" charset="0"/>
              </a:rPr>
              <a:t>,..</a:t>
            </a:r>
          </a:p>
          <a:p>
            <a:pPr marL="898525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Bulging </a:t>
            </a:r>
            <a:r>
              <a:rPr lang="en-US" sz="2000" dirty="0" err="1" smtClean="0">
                <a:latin typeface="Century Gothic" pitchFamily="34" charset="0"/>
              </a:rPr>
              <a:t>fontanells</a:t>
            </a:r>
            <a:r>
              <a:rPr lang="en-US" sz="2000" dirty="0" smtClean="0">
                <a:latin typeface="Century Gothic" pitchFamily="34" charset="0"/>
              </a:rPr>
              <a:t>, </a:t>
            </a:r>
            <a:r>
              <a:rPr lang="en-US" sz="2000" dirty="0" err="1" smtClean="0">
                <a:latin typeface="Century Gothic" pitchFamily="34" charset="0"/>
              </a:rPr>
              <a:t>nuchal</a:t>
            </a:r>
            <a:r>
              <a:rPr lang="en-US" sz="2000" dirty="0" smtClean="0">
                <a:latin typeface="Century Gothic" pitchFamily="34" charset="0"/>
              </a:rPr>
              <a:t> rigidity (children).</a:t>
            </a:r>
          </a:p>
          <a:p>
            <a:pPr marL="898525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Ears</a:t>
            </a:r>
            <a:r>
              <a:rPr lang="en-US" sz="2000" dirty="0" smtClean="0">
                <a:latin typeface="Century Gothic" pitchFamily="34" charset="0"/>
              </a:rPr>
              <a:t>:</a:t>
            </a:r>
          </a:p>
          <a:p>
            <a:pPr marL="13557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Redness or bulging tympanic membrane.</a:t>
            </a:r>
          </a:p>
          <a:p>
            <a:pPr marL="900113" lvl="3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Nose</a:t>
            </a:r>
            <a:r>
              <a:rPr lang="en-US" sz="2000" dirty="0" smtClean="0">
                <a:latin typeface="Century Gothic" pitchFamily="34" charset="0"/>
              </a:rPr>
              <a:t>: </a:t>
            </a:r>
            <a:r>
              <a:rPr lang="en-US" sz="2000" dirty="0" err="1" smtClean="0">
                <a:latin typeface="Century Gothic" pitchFamily="34" charset="0"/>
              </a:rPr>
              <a:t>Rhinorrhea</a:t>
            </a:r>
            <a:r>
              <a:rPr lang="en-US" sz="2000" dirty="0" smtClean="0">
                <a:latin typeface="Century Gothic" pitchFamily="34" charset="0"/>
              </a:rPr>
              <a:t>.</a:t>
            </a:r>
          </a:p>
          <a:p>
            <a:pPr marL="900113" lvl="3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Mouth</a:t>
            </a:r>
            <a:r>
              <a:rPr lang="en-US" sz="2000" dirty="0" smtClean="0">
                <a:latin typeface="Century Gothic" pitchFamily="34" charset="0"/>
              </a:rPr>
              <a:t>:</a:t>
            </a:r>
            <a:endParaRPr lang="en-US" sz="2000" dirty="0">
              <a:latin typeface="Century Gothic" pitchFamily="34" charset="0"/>
            </a:endParaRPr>
          </a:p>
          <a:p>
            <a:pPr marL="1357313" lvl="4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Hygiene.</a:t>
            </a:r>
          </a:p>
          <a:p>
            <a:pPr marL="1357313" lvl="4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Throat.</a:t>
            </a:r>
          </a:p>
          <a:p>
            <a:pPr marL="1357313" lvl="4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err="1" smtClean="0">
                <a:latin typeface="Century Gothic" pitchFamily="34" charset="0"/>
              </a:rPr>
              <a:t>Tonsills</a:t>
            </a:r>
            <a:r>
              <a:rPr lang="en-US" sz="2000" dirty="0" smtClean="0">
                <a:latin typeface="Century Gothic" pitchFamily="34" charset="0"/>
              </a:rPr>
              <a:t>.</a:t>
            </a:r>
          </a:p>
          <a:p>
            <a:pPr marL="1357313" lvl="4" indent="6350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000" b="1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Physical Examination: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Complete Systemic Examination: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Chest: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Breathing sound.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Crackles.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Wheezes, </a:t>
            </a:r>
            <a:r>
              <a:rPr lang="en-US" sz="2000" dirty="0" err="1" smtClean="0">
                <a:latin typeface="Century Gothic" pitchFamily="34" charset="0"/>
              </a:rPr>
              <a:t>ronchi</a:t>
            </a:r>
            <a:r>
              <a:rPr lang="en-US" sz="2000" dirty="0" smtClean="0">
                <a:latin typeface="Century Gothic" pitchFamily="34" charset="0"/>
              </a:rPr>
              <a:t>,.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Murmur.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Abdomen: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Tenderness,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Rigidity, 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err="1" smtClean="0">
                <a:latin typeface="Century Gothic" pitchFamily="34" charset="0"/>
              </a:rPr>
              <a:t>Organomegally</a:t>
            </a:r>
            <a:r>
              <a:rPr lang="en-US" sz="2000" dirty="0" smtClean="0">
                <a:latin typeface="Century Gothic" pitchFamily="34" charset="0"/>
              </a:rPr>
              <a:t>,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Rectal exam.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Joints: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Swelling,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err="1" smtClean="0">
                <a:latin typeface="Century Gothic" pitchFamily="34" charset="0"/>
              </a:rPr>
              <a:t>Erythema</a:t>
            </a:r>
            <a:r>
              <a:rPr lang="en-US" sz="2000" dirty="0" smtClean="0">
                <a:latin typeface="Century Gothic" pitchFamily="34" charset="0"/>
              </a:rPr>
              <a:t>.</a:t>
            </a:r>
          </a:p>
          <a:p>
            <a:pPr marL="9207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Limitation of movement. 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b="1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</a:pPr>
            <a:endParaRPr lang="en-US" sz="2000" b="1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Definition: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5720" y="1500174"/>
            <a:ext cx="8572560" cy="321471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b="1" dirty="0" smtClean="0">
                <a:solidFill>
                  <a:srgbClr val="C00000"/>
                </a:solidFill>
                <a:latin typeface="Century Gothic" pitchFamily="34" charset="0"/>
              </a:rPr>
              <a:t>Fever of Unknown Origin (FUO):</a:t>
            </a:r>
          </a:p>
          <a:p>
            <a:pPr algn="l" rtl="0"/>
            <a:endParaRPr lang="en-US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entury Gothic" pitchFamily="34" charset="0"/>
              </a:rPr>
              <a:t>Fever </a:t>
            </a:r>
            <a:r>
              <a:rPr lang="en-US" sz="3200" dirty="0" smtClean="0">
                <a:solidFill>
                  <a:schemeClr val="tx1"/>
                </a:solidFill>
                <a:latin typeface="Century Gothic" pitchFamily="34" charset="0"/>
                <a:sym typeface="Symbol"/>
              </a:rPr>
              <a:t> 38  C lasting  for more than 2 weeks for at least 4 occasions without any obvious cause.</a:t>
            </a:r>
            <a:endParaRPr lang="ar-SA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81368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CRAPRIOP: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larification.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eassure.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dvice.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rescription.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eferral.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nvestigations.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bservation (follow up).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revention.</a:t>
            </a:r>
          </a:p>
          <a:p>
            <a:pPr algn="l" rtl="0"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ar-SA" dirty="0"/>
          </a:p>
        </p:txBody>
      </p:sp>
      <p:pic>
        <p:nvPicPr>
          <p:cNvPr id="8194" name="Picture 2" descr="http://www.alnoum.com/Encyclopedia_Images/Sleep/ORTHODONTIC%20TREATMENT%20FOR%20SLEEP%20APN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3142289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Management: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Clarification: “EXPLAINATION”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How to measure temperature.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Red flags.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Effect of fever on chronic conditions.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Appropriate use of treatment.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Reassure: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Depends on the underlying cause.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If self-limiting disease: explain that for him/her.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If serious: tell him/her that we have the best available care.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542925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Management: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Advice: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Remove clothes.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Use sponge.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Come to professional care if there is a red </a:t>
            </a:r>
            <a:r>
              <a:rPr lang="en-US" sz="2400" dirty="0" err="1" smtClean="0">
                <a:latin typeface="Century Gothic" pitchFamily="34" charset="0"/>
              </a:rPr>
              <a:t>fleg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What should he/she do if having a chronic disease.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Seek care if no improvement.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Prescription: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Appropriate </a:t>
            </a:r>
            <a:r>
              <a:rPr lang="en-US" sz="2400" dirty="0" err="1" smtClean="0">
                <a:latin typeface="Century Gothic" pitchFamily="34" charset="0"/>
              </a:rPr>
              <a:t>antipyratics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Antibiotics, or antiviral depending on the underlying cause.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Appropriate treatment of the underlying cause.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Management: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1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Referral: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According to patient status and the underlying cause.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For hospitalization.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For further evaluation.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For further treatment.</a:t>
            </a:r>
          </a:p>
          <a:p>
            <a:pPr marL="46355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marL="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Investigations: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Neonates &amp; Infants (birth – 3 months):</a:t>
            </a:r>
          </a:p>
          <a:p>
            <a:pPr marL="914400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Full septic work:</a:t>
            </a:r>
          </a:p>
          <a:p>
            <a:pPr marL="1371600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CBC, blood culture, UA, CXR, urine culture, CSF sample.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Management: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571612"/>
            <a:ext cx="857256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2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Investigations:</a:t>
            </a:r>
          </a:p>
          <a:p>
            <a:pPr marL="45720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3months – 3 years:</a:t>
            </a:r>
          </a:p>
          <a:p>
            <a:pPr marL="914400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Usually, they have identifiable cause &amp; more reliable and investigations are directed according to appearance and temperature.</a:t>
            </a:r>
          </a:p>
          <a:p>
            <a:pPr marL="536575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  <a:sym typeface="Symbol"/>
              </a:rPr>
              <a:t> 3years: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Usually, they have identifiable cause &amp; more reliable and investigations are directed according to clinical findings.</a:t>
            </a:r>
            <a:endParaRPr lang="en-US" sz="2400" dirty="0">
              <a:latin typeface="Century Gothic" pitchFamily="34" charset="0"/>
            </a:endParaRPr>
          </a:p>
          <a:p>
            <a:pPr marL="623888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tabLst>
                <a:tab pos="536575" algn="l"/>
              </a:tabLst>
            </a:pPr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Management: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428736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350" lvl="3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Observation &amp; Follow up:</a:t>
            </a:r>
          </a:p>
          <a:p>
            <a:pPr marL="914400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Depends on:</a:t>
            </a:r>
          </a:p>
          <a:p>
            <a:pPr marL="1371600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Stability of the condition.</a:t>
            </a:r>
          </a:p>
          <a:p>
            <a:pPr marL="1371600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Presence of co-morbidity.</a:t>
            </a:r>
          </a:p>
          <a:p>
            <a:pPr marL="1371600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Underlying cause.</a:t>
            </a:r>
          </a:p>
          <a:p>
            <a:pPr marL="0" lvl="4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  <a:sym typeface="Symbol"/>
              </a:rPr>
              <a:t>Prevention: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Vaccination.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Chemo-prophylaxis of contacts e.g., TB, malaria,   	meningitis, …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Teach about warning signs.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Teach about transmission of infections.</a:t>
            </a:r>
          </a:p>
          <a:p>
            <a:pPr marL="993775" lvl="5"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Teach about available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285860"/>
            <a:ext cx="2362200" cy="4144963"/>
          </a:xfrm>
        </p:spPr>
        <p:txBody>
          <a:bodyPr>
            <a:noAutofit/>
          </a:bodyPr>
          <a:lstStyle/>
          <a:p>
            <a:pPr algn="ctr" rtl="0"/>
            <a:r>
              <a:rPr lang="en-US" sz="2800" dirty="0" smtClean="0"/>
              <a:t>T</a:t>
            </a:r>
          </a:p>
          <a:p>
            <a:pPr algn="ctr" rtl="0"/>
            <a:r>
              <a:rPr lang="en-US" sz="2800" dirty="0" smtClean="0"/>
              <a:t>H</a:t>
            </a:r>
          </a:p>
          <a:p>
            <a:pPr algn="ctr" rtl="0"/>
            <a:r>
              <a:rPr lang="en-US" sz="2800" dirty="0" smtClean="0"/>
              <a:t>E</a:t>
            </a:r>
          </a:p>
          <a:p>
            <a:pPr algn="ctr" rtl="0"/>
            <a:endParaRPr lang="en-US" sz="2800" dirty="0" smtClean="0"/>
          </a:p>
          <a:p>
            <a:pPr algn="ctr" rtl="0"/>
            <a:r>
              <a:rPr lang="en-US" sz="2800" dirty="0" smtClean="0"/>
              <a:t>E</a:t>
            </a:r>
          </a:p>
          <a:p>
            <a:pPr algn="ctr" rtl="0"/>
            <a:r>
              <a:rPr lang="en-US" sz="2800" dirty="0" smtClean="0"/>
              <a:t>N</a:t>
            </a:r>
          </a:p>
          <a:p>
            <a:pPr algn="ctr" rtl="0"/>
            <a:r>
              <a:rPr lang="en-US" sz="2800" dirty="0" smtClean="0"/>
              <a:t>D</a:t>
            </a:r>
          </a:p>
          <a:p>
            <a:pPr algn="ctr" rtl="0"/>
            <a:endParaRPr lang="ar-SA" sz="28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THANKS….</a:t>
            </a:r>
            <a:endParaRPr lang="ar-SA" dirty="0"/>
          </a:p>
        </p:txBody>
      </p:sp>
      <p:pic>
        <p:nvPicPr>
          <p:cNvPr id="1026" name="Picture 2" descr="http://t0.gstatic.com/images?q=tbn:ANd9GcQtZCj7S25jHEKexcknCKsC_dElIbr9BCMz01y843Vg0ce-k22Tu7_OL3b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357298"/>
            <a:ext cx="3585139" cy="4786346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643174" y="3357562"/>
            <a:ext cx="48577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كن بسيطـًا تكن أجمــل ...</a:t>
            </a:r>
            <a:endParaRPr lang="ar-SA" sz="3200" b="1" i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PREVALENCE</a:t>
            </a:r>
            <a:endParaRPr lang="ar-SA" sz="8800" dirty="0">
              <a:solidFill>
                <a:srgbClr val="0070C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Prevalence: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400" dirty="0">
                <a:latin typeface="Century Gothic" pitchFamily="34" charset="0"/>
              </a:rPr>
              <a:t> </a:t>
            </a:r>
            <a:endParaRPr lang="en-US" sz="2400" dirty="0" smtClean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Fever is the 4</a:t>
            </a:r>
            <a:r>
              <a:rPr lang="en-US" sz="2400" baseline="30000" dirty="0" smtClean="0">
                <a:latin typeface="Century Gothic" pitchFamily="34" charset="0"/>
              </a:rPr>
              <a:t>th</a:t>
            </a:r>
            <a:r>
              <a:rPr lang="en-US" sz="2400" dirty="0" smtClean="0">
                <a:latin typeface="Century Gothic" pitchFamily="34" charset="0"/>
              </a:rPr>
              <a:t> most common presenting symptom in family medicine clinics or phone calls.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The complaint crosses all age groups, both sexes.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It is less evident at extremes of ages.</a:t>
            </a: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381000"/>
            <a:ext cx="8358246" cy="1752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HIGH RISK/ RED FLAGS</a:t>
            </a:r>
            <a:endParaRPr lang="ar-SA" sz="5400" dirty="0">
              <a:solidFill>
                <a:srgbClr val="0070C0"/>
              </a:solidFill>
              <a:latin typeface="Aharoni" pitchFamily="2" charset="-79"/>
            </a:endParaRPr>
          </a:p>
        </p:txBody>
      </p:sp>
      <p:pic>
        <p:nvPicPr>
          <p:cNvPr id="50178" name="Picture 2" descr="http://www.texaslemonlawblog.com/redflag%20lemon%20l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2457450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High Risk: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Any toxic appearance regardless of age.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Anyone with a temp. </a:t>
            </a:r>
            <a:r>
              <a:rPr lang="en-US" sz="2400" dirty="0" smtClean="0">
                <a:latin typeface="Century Gothic" pitchFamily="34" charset="0"/>
                <a:sym typeface="Symbol"/>
              </a:rPr>
              <a:t> 40 C regardless of age.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Neonates with a temp.  38 C.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Infants (1-3 months) with a temp.  38 C.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Children (3months – 6years) with a temp.  39 C.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High Risk: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Children with a temp. </a:t>
            </a:r>
            <a:r>
              <a:rPr lang="en-US" sz="2400" dirty="0" smtClean="0">
                <a:latin typeface="Century Gothic" pitchFamily="34" charset="0"/>
                <a:sym typeface="Symbol"/>
              </a:rPr>
              <a:t> 38 C for  24 hours with no associated symptoms or no improvement with treatment.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Fever of unknown origin.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err="1" smtClean="0">
                <a:latin typeface="Century Gothic" pitchFamily="34" charset="0"/>
                <a:sym typeface="Symbol"/>
              </a:rPr>
              <a:t>Confudsion</a:t>
            </a:r>
            <a:r>
              <a:rPr lang="en-US" sz="2400" dirty="0" smtClean="0">
                <a:latin typeface="Century Gothic" pitchFamily="34" charset="0"/>
                <a:sym typeface="Symbol"/>
              </a:rPr>
              <a:t>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Neck </a:t>
            </a:r>
            <a:r>
              <a:rPr lang="en-US" sz="2400" dirty="0" err="1" smtClean="0">
                <a:latin typeface="Century Gothic" pitchFamily="34" charset="0"/>
                <a:sym typeface="Symbol"/>
              </a:rPr>
              <a:t>stiffiness</a:t>
            </a:r>
            <a:r>
              <a:rPr lang="en-US" sz="2400" dirty="0" smtClean="0">
                <a:latin typeface="Century Gothic" pitchFamily="34" charset="0"/>
                <a:sym typeface="Symbol"/>
              </a:rPr>
              <a:t>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  <a:sym typeface="Symbol"/>
              </a:rPr>
              <a:t>Abdominal pain, chest pain,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High Risk:</a:t>
            </a:r>
            <a:endParaRPr lang="ar-S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630908"/>
            <a:ext cx="857256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Photosensitivity.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Dehydration.</a:t>
            </a: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>
              <a:latin typeface="Century Gothic" pitchFamily="34" charset="0"/>
            </a:endParaRPr>
          </a:p>
          <a:p>
            <a:pPr algn="l" rtl="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Child with febrile convulsion.</a:t>
            </a:r>
            <a:endParaRPr lang="ar-SA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526</TotalTime>
  <Words>1098</Words>
  <Application>Microsoft Office PowerPoint</Application>
  <PresentationFormat>عرض على الشاشة (3:4)‏</PresentationFormat>
  <Paragraphs>326</Paragraphs>
  <Slides>36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7" baseType="lpstr">
      <vt:lpstr>مدني</vt:lpstr>
      <vt:lpstr>FEVER</vt:lpstr>
      <vt:lpstr>Definition:</vt:lpstr>
      <vt:lpstr>Definition:</vt:lpstr>
      <vt:lpstr>PREVALENCE</vt:lpstr>
      <vt:lpstr>Prevalence:</vt:lpstr>
      <vt:lpstr>HIGH RISK/ RED FLAGS</vt:lpstr>
      <vt:lpstr>High Risk:</vt:lpstr>
      <vt:lpstr>High Risk:</vt:lpstr>
      <vt:lpstr>High Risk:</vt:lpstr>
      <vt:lpstr>RISK FACTORS</vt:lpstr>
      <vt:lpstr>Risk Factors:</vt:lpstr>
      <vt:lpstr>Risk Factors:</vt:lpstr>
      <vt:lpstr>DIFFERENTIAL DIAGNOSIS</vt:lpstr>
      <vt:lpstr>Differential Diagnosis:</vt:lpstr>
      <vt:lpstr>Diagnosis</vt:lpstr>
      <vt:lpstr>History Taking:</vt:lpstr>
      <vt:lpstr>History Taking:</vt:lpstr>
      <vt:lpstr>History Taking:</vt:lpstr>
      <vt:lpstr>History Taking:</vt:lpstr>
      <vt:lpstr>History Taking:</vt:lpstr>
      <vt:lpstr>History Taking:</vt:lpstr>
      <vt:lpstr>History Taking:</vt:lpstr>
      <vt:lpstr>History Taking:</vt:lpstr>
      <vt:lpstr>History Taking:</vt:lpstr>
      <vt:lpstr>History Taking:</vt:lpstr>
      <vt:lpstr>Diagnosis</vt:lpstr>
      <vt:lpstr>Physical Examination:</vt:lpstr>
      <vt:lpstr>Physical Examination:</vt:lpstr>
      <vt:lpstr>Physical Examination:</vt:lpstr>
      <vt:lpstr>Management</vt:lpstr>
      <vt:lpstr>Management:</vt:lpstr>
      <vt:lpstr>Management:</vt:lpstr>
      <vt:lpstr>Management:</vt:lpstr>
      <vt:lpstr>Management:</vt:lpstr>
      <vt:lpstr>Management:</vt:lpstr>
      <vt:lpstr>الشريحة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</dc:title>
  <dc:creator>sa</dc:creator>
  <cp:lastModifiedBy>user</cp:lastModifiedBy>
  <cp:revision>39</cp:revision>
  <dcterms:created xsi:type="dcterms:W3CDTF">2011-11-18T06:35:24Z</dcterms:created>
  <dcterms:modified xsi:type="dcterms:W3CDTF">2011-11-20T05:05:38Z</dcterms:modified>
</cp:coreProperties>
</file>